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3" r:id="rId26"/>
    <p:sldId id="282" r:id="rId27"/>
    <p:sldId id="284" r:id="rId28"/>
    <p:sldId id="285" r:id="rId29"/>
    <p:sldId id="286" r:id="rId30"/>
    <p:sldId id="309" r:id="rId31"/>
    <p:sldId id="310" r:id="rId32"/>
    <p:sldId id="311"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12" r:id="rId5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929F9F4-4A8F-4326-A1B4-22849713DDAB}" styleName="Styl ciemny 1 — Ak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 ciemny 1 — Ak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F79867-5B7E-4C4A-9924-1F0950A6375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l-PL"/>
        </a:p>
      </dgm:t>
    </dgm:pt>
    <dgm:pt modelId="{7478D0F2-E945-48C3-910F-733DE2DFFE55}">
      <dgm:prSet phldrT="[Tekst]" custT="1"/>
      <dgm:spPr/>
      <dgm:t>
        <a:bodyPr/>
        <a:lstStyle/>
        <a:p>
          <a:r>
            <a:rPr lang="pl-PL" sz="800" dirty="0" smtClean="0"/>
            <a:t>20 minut</a:t>
          </a:r>
          <a:endParaRPr lang="pl-PL" sz="800" dirty="0"/>
        </a:p>
      </dgm:t>
    </dgm:pt>
    <dgm:pt modelId="{0031DB61-C4D8-457B-AD37-9CA6B5DBD446}" type="parTrans" cxnId="{C9A25CA7-0247-49F0-8652-03494FEAE10E}">
      <dgm:prSet/>
      <dgm:spPr/>
      <dgm:t>
        <a:bodyPr/>
        <a:lstStyle/>
        <a:p>
          <a:endParaRPr lang="pl-PL"/>
        </a:p>
      </dgm:t>
    </dgm:pt>
    <dgm:pt modelId="{A38FDC81-93FB-41E2-82A6-A35EA873A734}" type="sibTrans" cxnId="{C9A25CA7-0247-49F0-8652-03494FEAE10E}">
      <dgm:prSet/>
      <dgm:spPr/>
      <dgm:t>
        <a:bodyPr/>
        <a:lstStyle/>
        <a:p>
          <a:endParaRPr lang="pl-PL"/>
        </a:p>
      </dgm:t>
    </dgm:pt>
    <dgm:pt modelId="{6EA20AE7-6B49-4BBF-B4AF-31927FB1C06D}">
      <dgm:prSet phldrT="[Tekst]"/>
      <dgm:spPr/>
      <dgm:t>
        <a:bodyPr/>
        <a:lstStyle/>
        <a:p>
          <a:r>
            <a:rPr lang="pl-PL" b="1" dirty="0" smtClean="0"/>
            <a:t>spada ciśnienie krwi oraz czynność serca</a:t>
          </a:r>
          <a:endParaRPr lang="pl-PL" dirty="0"/>
        </a:p>
      </dgm:t>
    </dgm:pt>
    <dgm:pt modelId="{20A33E99-F49C-4E32-BED0-03EBCD53FF78}" type="parTrans" cxnId="{B710744C-73AA-47EA-BA70-8206BF66E717}">
      <dgm:prSet/>
      <dgm:spPr/>
      <dgm:t>
        <a:bodyPr/>
        <a:lstStyle/>
        <a:p>
          <a:endParaRPr lang="pl-PL"/>
        </a:p>
      </dgm:t>
    </dgm:pt>
    <dgm:pt modelId="{A4F3774A-2082-45BC-AA8B-E6E7CF7A2C26}" type="sibTrans" cxnId="{B710744C-73AA-47EA-BA70-8206BF66E717}">
      <dgm:prSet/>
      <dgm:spPr/>
      <dgm:t>
        <a:bodyPr/>
        <a:lstStyle/>
        <a:p>
          <a:endParaRPr lang="pl-PL"/>
        </a:p>
      </dgm:t>
    </dgm:pt>
    <dgm:pt modelId="{657E97B6-FDD3-4B54-97C0-148EAB7A9E9E}">
      <dgm:prSet phldrT="[Tekst]" custT="1"/>
      <dgm:spPr/>
      <dgm:t>
        <a:bodyPr/>
        <a:lstStyle/>
        <a:p>
          <a:r>
            <a:rPr lang="pl-PL" sz="800" dirty="0" smtClean="0"/>
            <a:t>12 godzin</a:t>
          </a:r>
          <a:endParaRPr lang="pl-PL" sz="800" dirty="0"/>
        </a:p>
      </dgm:t>
    </dgm:pt>
    <dgm:pt modelId="{AE69BA22-3EE9-419E-AC75-F163D45A3715}" type="parTrans" cxnId="{0EA224AF-C8DF-457C-92EC-8E189C180409}">
      <dgm:prSet/>
      <dgm:spPr/>
      <dgm:t>
        <a:bodyPr/>
        <a:lstStyle/>
        <a:p>
          <a:endParaRPr lang="pl-PL"/>
        </a:p>
      </dgm:t>
    </dgm:pt>
    <dgm:pt modelId="{041721BC-324C-4287-8A13-2168150B3461}" type="sibTrans" cxnId="{0EA224AF-C8DF-457C-92EC-8E189C180409}">
      <dgm:prSet/>
      <dgm:spPr/>
      <dgm:t>
        <a:bodyPr/>
        <a:lstStyle/>
        <a:p>
          <a:endParaRPr lang="pl-PL"/>
        </a:p>
      </dgm:t>
    </dgm:pt>
    <dgm:pt modelId="{5E24EFFD-7DCF-49E4-81F4-A5B6EC3CE4C1}">
      <dgm:prSet phldrT="[Tekst]"/>
      <dgm:spPr/>
      <dgm:t>
        <a:bodyPr/>
        <a:lstStyle/>
        <a:p>
          <a:r>
            <a:rPr lang="pl-PL" b="1" dirty="0" smtClean="0"/>
            <a:t>poziom tlenku węgla we krwi ulega normalizacji</a:t>
          </a:r>
          <a:endParaRPr lang="pl-PL" b="1" dirty="0"/>
        </a:p>
      </dgm:t>
    </dgm:pt>
    <dgm:pt modelId="{E216F645-1501-461E-AFB9-F37F729721BF}" type="parTrans" cxnId="{E8C134C6-77D7-4C59-B6AF-E2038EFF1DB8}">
      <dgm:prSet/>
      <dgm:spPr/>
      <dgm:t>
        <a:bodyPr/>
        <a:lstStyle/>
        <a:p>
          <a:endParaRPr lang="pl-PL"/>
        </a:p>
      </dgm:t>
    </dgm:pt>
    <dgm:pt modelId="{C07C9829-70D7-4DEA-A3D3-D80F6E3025E2}" type="sibTrans" cxnId="{E8C134C6-77D7-4C59-B6AF-E2038EFF1DB8}">
      <dgm:prSet/>
      <dgm:spPr/>
      <dgm:t>
        <a:bodyPr/>
        <a:lstStyle/>
        <a:p>
          <a:endParaRPr lang="pl-PL"/>
        </a:p>
      </dgm:t>
    </dgm:pt>
    <dgm:pt modelId="{A237B011-086E-400F-98BE-45DF0FD2F41B}">
      <dgm:prSet phldrT="[Tekst]" custT="1"/>
      <dgm:spPr/>
      <dgm:t>
        <a:bodyPr/>
        <a:lstStyle/>
        <a:p>
          <a:r>
            <a:rPr lang="pl-PL" sz="800" dirty="0" smtClean="0"/>
            <a:t>2-12 tygodni</a:t>
          </a:r>
          <a:endParaRPr lang="pl-PL" sz="800" dirty="0"/>
        </a:p>
      </dgm:t>
    </dgm:pt>
    <dgm:pt modelId="{0FA71AD0-E384-4B54-A18D-B129561B3349}" type="parTrans" cxnId="{A0D0141C-3432-4DEA-865B-CCA868CF6C39}">
      <dgm:prSet/>
      <dgm:spPr/>
      <dgm:t>
        <a:bodyPr/>
        <a:lstStyle/>
        <a:p>
          <a:endParaRPr lang="pl-PL"/>
        </a:p>
      </dgm:t>
    </dgm:pt>
    <dgm:pt modelId="{9D1C3FBF-A87E-48C5-8BC0-8B1CE5D6CA0E}" type="sibTrans" cxnId="{A0D0141C-3432-4DEA-865B-CCA868CF6C39}">
      <dgm:prSet/>
      <dgm:spPr/>
      <dgm:t>
        <a:bodyPr/>
        <a:lstStyle/>
        <a:p>
          <a:endParaRPr lang="pl-PL"/>
        </a:p>
      </dgm:t>
    </dgm:pt>
    <dgm:pt modelId="{DF20E413-95DF-48D7-AFBC-AEE23BE64EF0}">
      <dgm:prSet phldrT="[Tekst]" custT="1"/>
      <dgm:spPr/>
      <dgm:t>
        <a:bodyPr/>
        <a:lstStyle/>
        <a:p>
          <a:r>
            <a:rPr lang="pl-PL" sz="800" dirty="0" smtClean="0"/>
            <a:t>4-36 tygodni</a:t>
          </a:r>
          <a:endParaRPr lang="pl-PL" sz="800" dirty="0"/>
        </a:p>
      </dgm:t>
    </dgm:pt>
    <dgm:pt modelId="{1FEB0DF5-BE96-44DF-B91B-9B8991633077}" type="parTrans" cxnId="{67A01091-760F-49E4-9D41-9F8C38535252}">
      <dgm:prSet/>
      <dgm:spPr/>
      <dgm:t>
        <a:bodyPr/>
        <a:lstStyle/>
        <a:p>
          <a:endParaRPr lang="pl-PL"/>
        </a:p>
      </dgm:t>
    </dgm:pt>
    <dgm:pt modelId="{F6D9DB0E-603C-4CCE-A22E-526F8C38BE80}" type="sibTrans" cxnId="{67A01091-760F-49E4-9D41-9F8C38535252}">
      <dgm:prSet/>
      <dgm:spPr/>
      <dgm:t>
        <a:bodyPr/>
        <a:lstStyle/>
        <a:p>
          <a:endParaRPr lang="pl-PL"/>
        </a:p>
      </dgm:t>
    </dgm:pt>
    <dgm:pt modelId="{7D3A8438-CEDD-4756-8DA1-1A07B244C603}">
      <dgm:prSet/>
      <dgm:spPr/>
      <dgm:t>
        <a:bodyPr/>
        <a:lstStyle/>
        <a:p>
          <a:r>
            <a:rPr lang="pl-PL" b="1" dirty="0" smtClean="0"/>
            <a:t>wzrasta wydolność płuc, poprawia się krążenie</a:t>
          </a:r>
          <a:endParaRPr lang="pl-PL" b="1" dirty="0"/>
        </a:p>
      </dgm:t>
    </dgm:pt>
    <dgm:pt modelId="{9AAFC027-3CE9-4578-A203-CE8DE857CE8A}" type="parTrans" cxnId="{A919F820-8E48-45FC-BC64-F72A17B3A1FC}">
      <dgm:prSet/>
      <dgm:spPr/>
      <dgm:t>
        <a:bodyPr/>
        <a:lstStyle/>
        <a:p>
          <a:endParaRPr lang="pl-PL"/>
        </a:p>
      </dgm:t>
    </dgm:pt>
    <dgm:pt modelId="{5A71539E-F639-4162-9B77-D44A6B9CF43B}" type="sibTrans" cxnId="{A919F820-8E48-45FC-BC64-F72A17B3A1FC}">
      <dgm:prSet/>
      <dgm:spPr/>
      <dgm:t>
        <a:bodyPr/>
        <a:lstStyle/>
        <a:p>
          <a:endParaRPr lang="pl-PL"/>
        </a:p>
      </dgm:t>
    </dgm:pt>
    <dgm:pt modelId="{B4F11927-9330-498B-B114-540F5BB854CB}">
      <dgm:prSet/>
      <dgm:spPr/>
      <dgm:t>
        <a:bodyPr/>
        <a:lstStyle/>
        <a:p>
          <a:r>
            <a:rPr lang="pl-PL" b="1" dirty="0" smtClean="0"/>
            <a:t>ryzyko choroby wieńcowej jest takie, jak u osoby niepalącej</a:t>
          </a:r>
          <a:endParaRPr lang="pl-PL" b="1" dirty="0"/>
        </a:p>
      </dgm:t>
    </dgm:pt>
    <dgm:pt modelId="{71ED8C8A-CDAE-49F6-BDCE-723D70A2E54C}" type="parTrans" cxnId="{1D4C4F30-1101-418E-97A4-AEE7BCEEC894}">
      <dgm:prSet/>
      <dgm:spPr/>
      <dgm:t>
        <a:bodyPr/>
        <a:lstStyle/>
        <a:p>
          <a:endParaRPr lang="pl-PL"/>
        </a:p>
      </dgm:t>
    </dgm:pt>
    <dgm:pt modelId="{405F3798-E3C3-4E49-B142-5CB0458059BD}" type="sibTrans" cxnId="{1D4C4F30-1101-418E-97A4-AEE7BCEEC894}">
      <dgm:prSet/>
      <dgm:spPr/>
      <dgm:t>
        <a:bodyPr/>
        <a:lstStyle/>
        <a:p>
          <a:endParaRPr lang="pl-PL"/>
        </a:p>
      </dgm:t>
    </dgm:pt>
    <dgm:pt modelId="{04E36215-C107-41C5-8F9D-2E21EE19B8FE}">
      <dgm:prSet phldrT="[Tekst]"/>
      <dgm:spPr/>
      <dgm:t>
        <a:bodyPr/>
        <a:lstStyle/>
        <a:p>
          <a:r>
            <a:rPr lang="pl-PL" dirty="0" smtClean="0"/>
            <a:t>15 lat</a:t>
          </a:r>
          <a:endParaRPr lang="pl-PL" dirty="0"/>
        </a:p>
      </dgm:t>
    </dgm:pt>
    <dgm:pt modelId="{86A74874-F167-4D54-9ADC-B49699007D41}" type="parTrans" cxnId="{0DE4A738-F52A-4E53-A135-C30E528F1B40}">
      <dgm:prSet/>
      <dgm:spPr/>
      <dgm:t>
        <a:bodyPr/>
        <a:lstStyle/>
        <a:p>
          <a:endParaRPr lang="pl-PL"/>
        </a:p>
      </dgm:t>
    </dgm:pt>
    <dgm:pt modelId="{34F287D8-8069-447C-B75B-2765B0806C6D}" type="sibTrans" cxnId="{0DE4A738-F52A-4E53-A135-C30E528F1B40}">
      <dgm:prSet/>
      <dgm:spPr/>
      <dgm:t>
        <a:bodyPr/>
        <a:lstStyle/>
        <a:p>
          <a:endParaRPr lang="pl-PL"/>
        </a:p>
      </dgm:t>
    </dgm:pt>
    <dgm:pt modelId="{D643DC91-3525-4383-A850-D4F98001D568}">
      <dgm:prSet/>
      <dgm:spPr/>
      <dgm:t>
        <a:bodyPr/>
        <a:lstStyle/>
        <a:p>
          <a:r>
            <a:rPr lang="pl-PL" b="1" dirty="0" smtClean="0"/>
            <a:t>zanika kaszel, zadyszka, regenerują się rzęski płuc, płuca oczyszczają się, wzrasta odporność</a:t>
          </a:r>
          <a:endParaRPr lang="pl-PL" dirty="0"/>
        </a:p>
      </dgm:t>
    </dgm:pt>
    <dgm:pt modelId="{E1066C46-8A05-4209-8441-CE0A3BDCE847}" type="parTrans" cxnId="{A5A699F9-C98B-4834-A95D-3F6E38F3E4E0}">
      <dgm:prSet/>
      <dgm:spPr/>
      <dgm:t>
        <a:bodyPr/>
        <a:lstStyle/>
        <a:p>
          <a:endParaRPr lang="pl-PL"/>
        </a:p>
      </dgm:t>
    </dgm:pt>
    <dgm:pt modelId="{7F37FCC7-0D85-4001-B5BF-FC2A6BC81C1E}" type="sibTrans" cxnId="{A5A699F9-C98B-4834-A95D-3F6E38F3E4E0}">
      <dgm:prSet/>
      <dgm:spPr/>
      <dgm:t>
        <a:bodyPr/>
        <a:lstStyle/>
        <a:p>
          <a:endParaRPr lang="pl-PL"/>
        </a:p>
      </dgm:t>
    </dgm:pt>
    <dgm:pt modelId="{B3A5E4DC-346B-42AC-A3ED-0EDE93ABF1AA}">
      <dgm:prSet phldrT="[Tekst]"/>
      <dgm:spPr/>
      <dgm:t>
        <a:bodyPr/>
        <a:lstStyle/>
        <a:p>
          <a:r>
            <a:rPr lang="pl-PL" dirty="0" smtClean="0"/>
            <a:t>1 rok</a:t>
          </a:r>
          <a:endParaRPr lang="pl-PL" dirty="0"/>
        </a:p>
      </dgm:t>
    </dgm:pt>
    <dgm:pt modelId="{AC0A4307-7F9B-4F72-89A9-773BC0989F70}" type="parTrans" cxnId="{7AFBB5CB-C496-4D81-BE96-166457B92388}">
      <dgm:prSet/>
      <dgm:spPr/>
      <dgm:t>
        <a:bodyPr/>
        <a:lstStyle/>
        <a:p>
          <a:endParaRPr lang="pl-PL"/>
        </a:p>
      </dgm:t>
    </dgm:pt>
    <dgm:pt modelId="{16C249AD-D239-4E85-AAA2-6561DB39B021}" type="sibTrans" cxnId="{7AFBB5CB-C496-4D81-BE96-166457B92388}">
      <dgm:prSet/>
      <dgm:spPr/>
      <dgm:t>
        <a:bodyPr/>
        <a:lstStyle/>
        <a:p>
          <a:endParaRPr lang="pl-PL"/>
        </a:p>
      </dgm:t>
    </dgm:pt>
    <dgm:pt modelId="{25F5A7A7-66B4-4E50-B471-F2A5550CBCF4}">
      <dgm:prSet/>
      <dgm:spPr/>
      <dgm:t>
        <a:bodyPr/>
        <a:lstStyle/>
        <a:p>
          <a:r>
            <a:rPr lang="pl-PL" dirty="0" smtClean="0"/>
            <a:t>10 lat</a:t>
          </a:r>
          <a:endParaRPr lang="pl-PL" dirty="0"/>
        </a:p>
      </dgm:t>
    </dgm:pt>
    <dgm:pt modelId="{D67ADA5A-7BA6-44E2-BC86-A943C661E6D5}" type="parTrans" cxnId="{DD69FEED-33C2-413D-BB8E-4C8DBBE55640}">
      <dgm:prSet/>
      <dgm:spPr/>
      <dgm:t>
        <a:bodyPr/>
        <a:lstStyle/>
        <a:p>
          <a:endParaRPr lang="pl-PL"/>
        </a:p>
      </dgm:t>
    </dgm:pt>
    <dgm:pt modelId="{B856F73B-345F-4D0D-A470-5648310085FC}" type="sibTrans" cxnId="{DD69FEED-33C2-413D-BB8E-4C8DBBE55640}">
      <dgm:prSet/>
      <dgm:spPr/>
      <dgm:t>
        <a:bodyPr/>
        <a:lstStyle/>
        <a:p>
          <a:endParaRPr lang="pl-PL"/>
        </a:p>
      </dgm:t>
    </dgm:pt>
    <dgm:pt modelId="{02E60103-6C51-4800-96A7-CEAA09950203}">
      <dgm:prSet/>
      <dgm:spPr/>
      <dgm:t>
        <a:bodyPr/>
        <a:lstStyle/>
        <a:p>
          <a:r>
            <a:rPr lang="pl-PL" b="1" smtClean="0"/>
            <a:t>ryzyko chorób serca zmniejsza się o połowę w porównaniu z palaczami</a:t>
          </a:r>
          <a:endParaRPr lang="pl-PL"/>
        </a:p>
      </dgm:t>
    </dgm:pt>
    <dgm:pt modelId="{73FCE246-EBF2-4C21-B194-43165BBF5081}" type="parTrans" cxnId="{A5C2DB25-5EFE-4760-8E9B-80DDDB5E8CC8}">
      <dgm:prSet/>
      <dgm:spPr/>
      <dgm:t>
        <a:bodyPr/>
        <a:lstStyle/>
        <a:p>
          <a:endParaRPr lang="pl-PL"/>
        </a:p>
      </dgm:t>
    </dgm:pt>
    <dgm:pt modelId="{1F5C6A46-111C-4525-8385-E229CB24051C}" type="sibTrans" cxnId="{A5C2DB25-5EFE-4760-8E9B-80DDDB5E8CC8}">
      <dgm:prSet/>
      <dgm:spPr/>
      <dgm:t>
        <a:bodyPr/>
        <a:lstStyle/>
        <a:p>
          <a:endParaRPr lang="pl-PL"/>
        </a:p>
      </dgm:t>
    </dgm:pt>
    <dgm:pt modelId="{7D324134-A324-4BFB-BA5A-B3CA903187EA}">
      <dgm:prSet/>
      <dgm:spPr/>
      <dgm:t>
        <a:bodyPr/>
        <a:lstStyle/>
        <a:p>
          <a:r>
            <a:rPr lang="pl-PL" dirty="0" smtClean="0"/>
            <a:t>5 lat</a:t>
          </a:r>
          <a:endParaRPr lang="pl-PL" dirty="0"/>
        </a:p>
      </dgm:t>
    </dgm:pt>
    <dgm:pt modelId="{97AD302B-361D-4869-BC5B-B86EECA6CB3A}" type="parTrans" cxnId="{8C81A043-7D81-48C5-BBB1-4BAFD86DD373}">
      <dgm:prSet/>
      <dgm:spPr/>
      <dgm:t>
        <a:bodyPr/>
        <a:lstStyle/>
        <a:p>
          <a:endParaRPr lang="pl-PL"/>
        </a:p>
      </dgm:t>
    </dgm:pt>
    <dgm:pt modelId="{5BC2DAA2-3946-44C5-8F3A-DBA8EB50C998}" type="sibTrans" cxnId="{8C81A043-7D81-48C5-BBB1-4BAFD86DD373}">
      <dgm:prSet/>
      <dgm:spPr/>
      <dgm:t>
        <a:bodyPr/>
        <a:lstStyle/>
        <a:p>
          <a:endParaRPr lang="pl-PL"/>
        </a:p>
      </dgm:t>
    </dgm:pt>
    <dgm:pt modelId="{405E8115-F6D2-42CE-B3E1-F45D1BE4F649}">
      <dgm:prSet/>
      <dgm:spPr/>
      <dgm:t>
        <a:bodyPr/>
        <a:lstStyle/>
        <a:p>
          <a:r>
            <a:rPr lang="pl-PL" b="1" dirty="0" smtClean="0"/>
            <a:t>ryzyko zachorowania na raka jamy ustnej, przełyku i pęcherza zmniejsza się o połowę</a:t>
          </a:r>
          <a:endParaRPr lang="pl-PL" b="1" dirty="0"/>
        </a:p>
      </dgm:t>
    </dgm:pt>
    <dgm:pt modelId="{D24FA69B-D608-47E9-8ED8-B392AE65E84A}" type="parTrans" cxnId="{4FE90910-C44D-4C44-9D54-DCCF38EE25F2}">
      <dgm:prSet/>
      <dgm:spPr/>
      <dgm:t>
        <a:bodyPr/>
        <a:lstStyle/>
        <a:p>
          <a:endParaRPr lang="pl-PL"/>
        </a:p>
      </dgm:t>
    </dgm:pt>
    <dgm:pt modelId="{9C272A33-3A6D-4899-A25C-8F7CB2AF9BE7}" type="sibTrans" cxnId="{4FE90910-C44D-4C44-9D54-DCCF38EE25F2}">
      <dgm:prSet/>
      <dgm:spPr/>
      <dgm:t>
        <a:bodyPr/>
        <a:lstStyle/>
        <a:p>
          <a:endParaRPr lang="pl-PL"/>
        </a:p>
      </dgm:t>
    </dgm:pt>
    <dgm:pt modelId="{30ABE5B3-3304-4893-95AB-81D707750DA7}">
      <dgm:prSet/>
      <dgm:spPr/>
      <dgm:t>
        <a:bodyPr/>
        <a:lstStyle/>
        <a:p>
          <a:r>
            <a:rPr lang="pl-PL" b="1" dirty="0" smtClean="0"/>
            <a:t>ryzyko zgonu z powodu raka płuca jest o połowę mniejsze niż u osoby palącej </a:t>
          </a:r>
          <a:endParaRPr lang="pl-PL" b="1" dirty="0"/>
        </a:p>
      </dgm:t>
    </dgm:pt>
    <dgm:pt modelId="{5997156F-3F66-4287-97DC-DCEFFE4AE094}" type="parTrans" cxnId="{DDB8E610-9E1E-45C2-A581-909920A4FC2F}">
      <dgm:prSet/>
      <dgm:spPr/>
      <dgm:t>
        <a:bodyPr/>
        <a:lstStyle/>
        <a:p>
          <a:endParaRPr lang="pl-PL"/>
        </a:p>
      </dgm:t>
    </dgm:pt>
    <dgm:pt modelId="{1DA01F77-9EA5-4380-B091-710596D6F4B7}" type="sibTrans" cxnId="{DDB8E610-9E1E-45C2-A581-909920A4FC2F}">
      <dgm:prSet/>
      <dgm:spPr/>
      <dgm:t>
        <a:bodyPr/>
        <a:lstStyle/>
        <a:p>
          <a:endParaRPr lang="pl-PL"/>
        </a:p>
      </dgm:t>
    </dgm:pt>
    <dgm:pt modelId="{AA506673-002D-42D2-B4F2-BAEDFFC1555B}" type="pres">
      <dgm:prSet presAssocID="{06F79867-5B7E-4C4A-9924-1F0950A63755}" presName="linearFlow" presStyleCnt="0">
        <dgm:presLayoutVars>
          <dgm:dir/>
          <dgm:animLvl val="lvl"/>
          <dgm:resizeHandles val="exact"/>
        </dgm:presLayoutVars>
      </dgm:prSet>
      <dgm:spPr/>
      <dgm:t>
        <a:bodyPr/>
        <a:lstStyle/>
        <a:p>
          <a:endParaRPr lang="pl-PL"/>
        </a:p>
      </dgm:t>
    </dgm:pt>
    <dgm:pt modelId="{015449D5-7BA7-4F94-B2BC-3B05574FDF83}" type="pres">
      <dgm:prSet presAssocID="{7478D0F2-E945-48C3-910F-733DE2DFFE55}" presName="composite" presStyleCnt="0"/>
      <dgm:spPr/>
    </dgm:pt>
    <dgm:pt modelId="{74D4FB50-DFE9-4231-97F6-640290CC0149}" type="pres">
      <dgm:prSet presAssocID="{7478D0F2-E945-48C3-910F-733DE2DFFE55}" presName="parentText" presStyleLbl="alignNode1" presStyleIdx="0" presStyleCnt="8">
        <dgm:presLayoutVars>
          <dgm:chMax val="1"/>
          <dgm:bulletEnabled val="1"/>
        </dgm:presLayoutVars>
      </dgm:prSet>
      <dgm:spPr/>
      <dgm:t>
        <a:bodyPr/>
        <a:lstStyle/>
        <a:p>
          <a:endParaRPr lang="pl-PL"/>
        </a:p>
      </dgm:t>
    </dgm:pt>
    <dgm:pt modelId="{5E9591ED-BA64-4E91-B937-B7CC68B351A8}" type="pres">
      <dgm:prSet presAssocID="{7478D0F2-E945-48C3-910F-733DE2DFFE55}" presName="descendantText" presStyleLbl="alignAcc1" presStyleIdx="0" presStyleCnt="8" custLinFactNeighborX="929" custLinFactNeighborY="-563">
        <dgm:presLayoutVars>
          <dgm:bulletEnabled val="1"/>
        </dgm:presLayoutVars>
      </dgm:prSet>
      <dgm:spPr/>
      <dgm:t>
        <a:bodyPr/>
        <a:lstStyle/>
        <a:p>
          <a:endParaRPr lang="pl-PL"/>
        </a:p>
      </dgm:t>
    </dgm:pt>
    <dgm:pt modelId="{6C3D5D86-1993-4DE2-87BA-3B747473F694}" type="pres">
      <dgm:prSet presAssocID="{A38FDC81-93FB-41E2-82A6-A35EA873A734}" presName="sp" presStyleCnt="0"/>
      <dgm:spPr/>
    </dgm:pt>
    <dgm:pt modelId="{E554C680-33BE-4E97-BFB2-949A7E2E9496}" type="pres">
      <dgm:prSet presAssocID="{657E97B6-FDD3-4B54-97C0-148EAB7A9E9E}" presName="composite" presStyleCnt="0"/>
      <dgm:spPr/>
    </dgm:pt>
    <dgm:pt modelId="{1A59A3B4-2D8E-4A20-9B52-9901F2DA4630}" type="pres">
      <dgm:prSet presAssocID="{657E97B6-FDD3-4B54-97C0-148EAB7A9E9E}" presName="parentText" presStyleLbl="alignNode1" presStyleIdx="1" presStyleCnt="8">
        <dgm:presLayoutVars>
          <dgm:chMax val="1"/>
          <dgm:bulletEnabled val="1"/>
        </dgm:presLayoutVars>
      </dgm:prSet>
      <dgm:spPr/>
      <dgm:t>
        <a:bodyPr/>
        <a:lstStyle/>
        <a:p>
          <a:endParaRPr lang="pl-PL"/>
        </a:p>
      </dgm:t>
    </dgm:pt>
    <dgm:pt modelId="{06B3F67B-B5BA-4A6A-8744-19234E82C3C5}" type="pres">
      <dgm:prSet presAssocID="{657E97B6-FDD3-4B54-97C0-148EAB7A9E9E}" presName="descendantText" presStyleLbl="alignAcc1" presStyleIdx="1" presStyleCnt="8">
        <dgm:presLayoutVars>
          <dgm:bulletEnabled val="1"/>
        </dgm:presLayoutVars>
      </dgm:prSet>
      <dgm:spPr/>
      <dgm:t>
        <a:bodyPr/>
        <a:lstStyle/>
        <a:p>
          <a:endParaRPr lang="pl-PL"/>
        </a:p>
      </dgm:t>
    </dgm:pt>
    <dgm:pt modelId="{212B570E-1E5F-45D1-BCA4-7237D5B986FD}" type="pres">
      <dgm:prSet presAssocID="{041721BC-324C-4287-8A13-2168150B3461}" presName="sp" presStyleCnt="0"/>
      <dgm:spPr/>
    </dgm:pt>
    <dgm:pt modelId="{0CF3C517-43C9-4AB3-A210-63F92838CBEA}" type="pres">
      <dgm:prSet presAssocID="{A237B011-086E-400F-98BE-45DF0FD2F41B}" presName="composite" presStyleCnt="0"/>
      <dgm:spPr/>
    </dgm:pt>
    <dgm:pt modelId="{67F76C8C-252A-474B-A790-A29FBD767F57}" type="pres">
      <dgm:prSet presAssocID="{A237B011-086E-400F-98BE-45DF0FD2F41B}" presName="parentText" presStyleLbl="alignNode1" presStyleIdx="2" presStyleCnt="8">
        <dgm:presLayoutVars>
          <dgm:chMax val="1"/>
          <dgm:bulletEnabled val="1"/>
        </dgm:presLayoutVars>
      </dgm:prSet>
      <dgm:spPr/>
      <dgm:t>
        <a:bodyPr/>
        <a:lstStyle/>
        <a:p>
          <a:endParaRPr lang="pl-PL"/>
        </a:p>
      </dgm:t>
    </dgm:pt>
    <dgm:pt modelId="{8B2B9586-E7D1-4245-A53F-7D7453E22C9D}" type="pres">
      <dgm:prSet presAssocID="{A237B011-086E-400F-98BE-45DF0FD2F41B}" presName="descendantText" presStyleLbl="alignAcc1" presStyleIdx="2" presStyleCnt="8">
        <dgm:presLayoutVars>
          <dgm:bulletEnabled val="1"/>
        </dgm:presLayoutVars>
      </dgm:prSet>
      <dgm:spPr/>
      <dgm:t>
        <a:bodyPr/>
        <a:lstStyle/>
        <a:p>
          <a:endParaRPr lang="pl-PL"/>
        </a:p>
      </dgm:t>
    </dgm:pt>
    <dgm:pt modelId="{75784088-AE37-4DED-BF15-32CA019457BC}" type="pres">
      <dgm:prSet presAssocID="{9D1C3FBF-A87E-48C5-8BC0-8B1CE5D6CA0E}" presName="sp" presStyleCnt="0"/>
      <dgm:spPr/>
    </dgm:pt>
    <dgm:pt modelId="{2EE7F71D-B0BD-4FAE-88D1-1C27FCC6F75A}" type="pres">
      <dgm:prSet presAssocID="{DF20E413-95DF-48D7-AFBC-AEE23BE64EF0}" presName="composite" presStyleCnt="0"/>
      <dgm:spPr/>
    </dgm:pt>
    <dgm:pt modelId="{F86A7D3F-9569-46E4-BAD4-8C0B4FB6DA38}" type="pres">
      <dgm:prSet presAssocID="{DF20E413-95DF-48D7-AFBC-AEE23BE64EF0}" presName="parentText" presStyleLbl="alignNode1" presStyleIdx="3" presStyleCnt="8">
        <dgm:presLayoutVars>
          <dgm:chMax val="1"/>
          <dgm:bulletEnabled val="1"/>
        </dgm:presLayoutVars>
      </dgm:prSet>
      <dgm:spPr/>
      <dgm:t>
        <a:bodyPr/>
        <a:lstStyle/>
        <a:p>
          <a:endParaRPr lang="pl-PL"/>
        </a:p>
      </dgm:t>
    </dgm:pt>
    <dgm:pt modelId="{E3D96A34-19E9-46C2-A12D-375A99CBFFCF}" type="pres">
      <dgm:prSet presAssocID="{DF20E413-95DF-48D7-AFBC-AEE23BE64EF0}" presName="descendantText" presStyleLbl="alignAcc1" presStyleIdx="3" presStyleCnt="8">
        <dgm:presLayoutVars>
          <dgm:bulletEnabled val="1"/>
        </dgm:presLayoutVars>
      </dgm:prSet>
      <dgm:spPr/>
      <dgm:t>
        <a:bodyPr/>
        <a:lstStyle/>
        <a:p>
          <a:endParaRPr lang="pl-PL"/>
        </a:p>
      </dgm:t>
    </dgm:pt>
    <dgm:pt modelId="{4728A906-9702-4195-B835-C21005633FF8}" type="pres">
      <dgm:prSet presAssocID="{F6D9DB0E-603C-4CCE-A22E-526F8C38BE80}" presName="sp" presStyleCnt="0"/>
      <dgm:spPr/>
    </dgm:pt>
    <dgm:pt modelId="{C43D0671-B9A7-41A8-89F6-2C5DF89C6318}" type="pres">
      <dgm:prSet presAssocID="{B3A5E4DC-346B-42AC-A3ED-0EDE93ABF1AA}" presName="composite" presStyleCnt="0"/>
      <dgm:spPr/>
    </dgm:pt>
    <dgm:pt modelId="{106245D4-1F7A-4862-9D0A-A2D8FDEAD0AB}" type="pres">
      <dgm:prSet presAssocID="{B3A5E4DC-346B-42AC-A3ED-0EDE93ABF1AA}" presName="parentText" presStyleLbl="alignNode1" presStyleIdx="4" presStyleCnt="8">
        <dgm:presLayoutVars>
          <dgm:chMax val="1"/>
          <dgm:bulletEnabled val="1"/>
        </dgm:presLayoutVars>
      </dgm:prSet>
      <dgm:spPr/>
      <dgm:t>
        <a:bodyPr/>
        <a:lstStyle/>
        <a:p>
          <a:endParaRPr lang="pl-PL"/>
        </a:p>
      </dgm:t>
    </dgm:pt>
    <dgm:pt modelId="{F754AD45-135F-4B87-9797-175E189DC78B}" type="pres">
      <dgm:prSet presAssocID="{B3A5E4DC-346B-42AC-A3ED-0EDE93ABF1AA}" presName="descendantText" presStyleLbl="alignAcc1" presStyleIdx="4" presStyleCnt="8">
        <dgm:presLayoutVars>
          <dgm:bulletEnabled val="1"/>
        </dgm:presLayoutVars>
      </dgm:prSet>
      <dgm:spPr/>
      <dgm:t>
        <a:bodyPr/>
        <a:lstStyle/>
        <a:p>
          <a:endParaRPr lang="pl-PL"/>
        </a:p>
      </dgm:t>
    </dgm:pt>
    <dgm:pt modelId="{326D036C-DEF4-4870-A342-1F75B4E4BB11}" type="pres">
      <dgm:prSet presAssocID="{16C249AD-D239-4E85-AAA2-6561DB39B021}" presName="sp" presStyleCnt="0"/>
      <dgm:spPr/>
    </dgm:pt>
    <dgm:pt modelId="{B36AD827-4647-4E91-AA90-CD4045C53A93}" type="pres">
      <dgm:prSet presAssocID="{7D324134-A324-4BFB-BA5A-B3CA903187EA}" presName="composite" presStyleCnt="0"/>
      <dgm:spPr/>
    </dgm:pt>
    <dgm:pt modelId="{EE9421E5-663E-4C17-9C97-44E99896BFAA}" type="pres">
      <dgm:prSet presAssocID="{7D324134-A324-4BFB-BA5A-B3CA903187EA}" presName="parentText" presStyleLbl="alignNode1" presStyleIdx="5" presStyleCnt="8">
        <dgm:presLayoutVars>
          <dgm:chMax val="1"/>
          <dgm:bulletEnabled val="1"/>
        </dgm:presLayoutVars>
      </dgm:prSet>
      <dgm:spPr/>
      <dgm:t>
        <a:bodyPr/>
        <a:lstStyle/>
        <a:p>
          <a:endParaRPr lang="pl-PL"/>
        </a:p>
      </dgm:t>
    </dgm:pt>
    <dgm:pt modelId="{9D73C112-3A3F-4FC0-9714-7BBC3238E262}" type="pres">
      <dgm:prSet presAssocID="{7D324134-A324-4BFB-BA5A-B3CA903187EA}" presName="descendantText" presStyleLbl="alignAcc1" presStyleIdx="5" presStyleCnt="8">
        <dgm:presLayoutVars>
          <dgm:bulletEnabled val="1"/>
        </dgm:presLayoutVars>
      </dgm:prSet>
      <dgm:spPr/>
      <dgm:t>
        <a:bodyPr/>
        <a:lstStyle/>
        <a:p>
          <a:endParaRPr lang="pl-PL"/>
        </a:p>
      </dgm:t>
    </dgm:pt>
    <dgm:pt modelId="{D41B67F2-983A-48C5-8307-6FE8EFA59A0B}" type="pres">
      <dgm:prSet presAssocID="{5BC2DAA2-3946-44C5-8F3A-DBA8EB50C998}" presName="sp" presStyleCnt="0"/>
      <dgm:spPr/>
    </dgm:pt>
    <dgm:pt modelId="{A50CF502-70B5-4F8B-9C30-F1CA3C5EFD0F}" type="pres">
      <dgm:prSet presAssocID="{25F5A7A7-66B4-4E50-B471-F2A5550CBCF4}" presName="composite" presStyleCnt="0"/>
      <dgm:spPr/>
    </dgm:pt>
    <dgm:pt modelId="{F3599900-FA39-47EC-9FCD-89E789D83B3F}" type="pres">
      <dgm:prSet presAssocID="{25F5A7A7-66B4-4E50-B471-F2A5550CBCF4}" presName="parentText" presStyleLbl="alignNode1" presStyleIdx="6" presStyleCnt="8">
        <dgm:presLayoutVars>
          <dgm:chMax val="1"/>
          <dgm:bulletEnabled val="1"/>
        </dgm:presLayoutVars>
      </dgm:prSet>
      <dgm:spPr/>
      <dgm:t>
        <a:bodyPr/>
        <a:lstStyle/>
        <a:p>
          <a:endParaRPr lang="pl-PL"/>
        </a:p>
      </dgm:t>
    </dgm:pt>
    <dgm:pt modelId="{43099D8D-F945-4849-8933-67F760322295}" type="pres">
      <dgm:prSet presAssocID="{25F5A7A7-66B4-4E50-B471-F2A5550CBCF4}" presName="descendantText" presStyleLbl="alignAcc1" presStyleIdx="6" presStyleCnt="8">
        <dgm:presLayoutVars>
          <dgm:bulletEnabled val="1"/>
        </dgm:presLayoutVars>
      </dgm:prSet>
      <dgm:spPr/>
      <dgm:t>
        <a:bodyPr/>
        <a:lstStyle/>
        <a:p>
          <a:endParaRPr lang="pl-PL"/>
        </a:p>
      </dgm:t>
    </dgm:pt>
    <dgm:pt modelId="{325A440A-B984-40BD-82E1-E119BDBF9853}" type="pres">
      <dgm:prSet presAssocID="{B856F73B-345F-4D0D-A470-5648310085FC}" presName="sp" presStyleCnt="0"/>
      <dgm:spPr/>
    </dgm:pt>
    <dgm:pt modelId="{645FCF95-3B5F-4DB3-90DB-3543A6F03795}" type="pres">
      <dgm:prSet presAssocID="{04E36215-C107-41C5-8F9D-2E21EE19B8FE}" presName="composite" presStyleCnt="0"/>
      <dgm:spPr/>
    </dgm:pt>
    <dgm:pt modelId="{A03AE574-F1EB-4A5F-957F-0CBAF3634F4D}" type="pres">
      <dgm:prSet presAssocID="{04E36215-C107-41C5-8F9D-2E21EE19B8FE}" presName="parentText" presStyleLbl="alignNode1" presStyleIdx="7" presStyleCnt="8">
        <dgm:presLayoutVars>
          <dgm:chMax val="1"/>
          <dgm:bulletEnabled val="1"/>
        </dgm:presLayoutVars>
      </dgm:prSet>
      <dgm:spPr/>
      <dgm:t>
        <a:bodyPr/>
        <a:lstStyle/>
        <a:p>
          <a:endParaRPr lang="pl-PL"/>
        </a:p>
      </dgm:t>
    </dgm:pt>
    <dgm:pt modelId="{C27CBEBD-BC22-435C-BA2D-8890DDE8D97C}" type="pres">
      <dgm:prSet presAssocID="{04E36215-C107-41C5-8F9D-2E21EE19B8FE}" presName="descendantText" presStyleLbl="alignAcc1" presStyleIdx="7" presStyleCnt="8">
        <dgm:presLayoutVars>
          <dgm:bulletEnabled val="1"/>
        </dgm:presLayoutVars>
      </dgm:prSet>
      <dgm:spPr/>
      <dgm:t>
        <a:bodyPr/>
        <a:lstStyle/>
        <a:p>
          <a:endParaRPr lang="pl-PL"/>
        </a:p>
      </dgm:t>
    </dgm:pt>
  </dgm:ptLst>
  <dgm:cxnLst>
    <dgm:cxn modelId="{A0D0141C-3432-4DEA-865B-CCA868CF6C39}" srcId="{06F79867-5B7E-4C4A-9924-1F0950A63755}" destId="{A237B011-086E-400F-98BE-45DF0FD2F41B}" srcOrd="2" destOrd="0" parTransId="{0FA71AD0-E384-4B54-A18D-B129561B3349}" sibTransId="{9D1C3FBF-A87E-48C5-8BC0-8B1CE5D6CA0E}"/>
    <dgm:cxn modelId="{FD7A5225-6E1B-4CC8-8CC8-0C04FC4300A9}" type="presOf" srcId="{405E8115-F6D2-42CE-B3E1-F45D1BE4F649}" destId="{9D73C112-3A3F-4FC0-9714-7BBC3238E262}" srcOrd="0" destOrd="0" presId="urn:microsoft.com/office/officeart/2005/8/layout/chevron2"/>
    <dgm:cxn modelId="{4FE90910-C44D-4C44-9D54-DCCF38EE25F2}" srcId="{7D324134-A324-4BFB-BA5A-B3CA903187EA}" destId="{405E8115-F6D2-42CE-B3E1-F45D1BE4F649}" srcOrd="0" destOrd="0" parTransId="{D24FA69B-D608-47E9-8ED8-B392AE65E84A}" sibTransId="{9C272A33-3A6D-4899-A25C-8F7CB2AF9BE7}"/>
    <dgm:cxn modelId="{C9A25CA7-0247-49F0-8652-03494FEAE10E}" srcId="{06F79867-5B7E-4C4A-9924-1F0950A63755}" destId="{7478D0F2-E945-48C3-910F-733DE2DFFE55}" srcOrd="0" destOrd="0" parTransId="{0031DB61-C4D8-457B-AD37-9CA6B5DBD446}" sibTransId="{A38FDC81-93FB-41E2-82A6-A35EA873A734}"/>
    <dgm:cxn modelId="{98661B5C-9D9B-434F-BA47-5E53DC527CC9}" type="presOf" srcId="{06F79867-5B7E-4C4A-9924-1F0950A63755}" destId="{AA506673-002D-42D2-B4F2-BAEDFFC1555B}" srcOrd="0" destOrd="0" presId="urn:microsoft.com/office/officeart/2005/8/layout/chevron2"/>
    <dgm:cxn modelId="{A5C2DB25-5EFE-4760-8E9B-80DDDB5E8CC8}" srcId="{B3A5E4DC-346B-42AC-A3ED-0EDE93ABF1AA}" destId="{02E60103-6C51-4800-96A7-CEAA09950203}" srcOrd="0" destOrd="0" parTransId="{73FCE246-EBF2-4C21-B194-43165BBF5081}" sibTransId="{1F5C6A46-111C-4525-8385-E229CB24051C}"/>
    <dgm:cxn modelId="{B8FD6429-8462-4231-8F73-AB4B6383608B}" type="presOf" srcId="{B4F11927-9330-498B-B114-540F5BB854CB}" destId="{C27CBEBD-BC22-435C-BA2D-8890DDE8D97C}" srcOrd="0" destOrd="0" presId="urn:microsoft.com/office/officeart/2005/8/layout/chevron2"/>
    <dgm:cxn modelId="{DD69FEED-33C2-413D-BB8E-4C8DBBE55640}" srcId="{06F79867-5B7E-4C4A-9924-1F0950A63755}" destId="{25F5A7A7-66B4-4E50-B471-F2A5550CBCF4}" srcOrd="6" destOrd="0" parTransId="{D67ADA5A-7BA6-44E2-BC86-A943C661E6D5}" sibTransId="{B856F73B-345F-4D0D-A470-5648310085FC}"/>
    <dgm:cxn modelId="{0DE4A738-F52A-4E53-A135-C30E528F1B40}" srcId="{06F79867-5B7E-4C4A-9924-1F0950A63755}" destId="{04E36215-C107-41C5-8F9D-2E21EE19B8FE}" srcOrd="7" destOrd="0" parTransId="{86A74874-F167-4D54-9ADC-B49699007D41}" sibTransId="{34F287D8-8069-447C-B75B-2765B0806C6D}"/>
    <dgm:cxn modelId="{6605C5A8-B028-4518-BF29-2CD20E59240F}" type="presOf" srcId="{DF20E413-95DF-48D7-AFBC-AEE23BE64EF0}" destId="{F86A7D3F-9569-46E4-BAD4-8C0B4FB6DA38}" srcOrd="0" destOrd="0" presId="urn:microsoft.com/office/officeart/2005/8/layout/chevron2"/>
    <dgm:cxn modelId="{EACA6F5C-C198-4C2D-B49A-A6E655795CEC}" type="presOf" srcId="{657E97B6-FDD3-4B54-97C0-148EAB7A9E9E}" destId="{1A59A3B4-2D8E-4A20-9B52-9901F2DA4630}" srcOrd="0" destOrd="0" presId="urn:microsoft.com/office/officeart/2005/8/layout/chevron2"/>
    <dgm:cxn modelId="{9B966ADC-1906-44FC-94DC-C9DA2650C971}" type="presOf" srcId="{6EA20AE7-6B49-4BBF-B4AF-31927FB1C06D}" destId="{5E9591ED-BA64-4E91-B937-B7CC68B351A8}" srcOrd="0" destOrd="0" presId="urn:microsoft.com/office/officeart/2005/8/layout/chevron2"/>
    <dgm:cxn modelId="{6EBD3B7B-8DF1-486A-A40C-E7FA50FF628A}" type="presOf" srcId="{D643DC91-3525-4383-A850-D4F98001D568}" destId="{E3D96A34-19E9-46C2-A12D-375A99CBFFCF}" srcOrd="0" destOrd="0" presId="urn:microsoft.com/office/officeart/2005/8/layout/chevron2"/>
    <dgm:cxn modelId="{F583CA15-3B5D-46FA-BBE8-B3C550CD4619}" type="presOf" srcId="{25F5A7A7-66B4-4E50-B471-F2A5550CBCF4}" destId="{F3599900-FA39-47EC-9FCD-89E789D83B3F}" srcOrd="0" destOrd="0" presId="urn:microsoft.com/office/officeart/2005/8/layout/chevron2"/>
    <dgm:cxn modelId="{FA9000DA-6164-4778-A4A5-FC887134DC74}" type="presOf" srcId="{7478D0F2-E945-48C3-910F-733DE2DFFE55}" destId="{74D4FB50-DFE9-4231-97F6-640290CC0149}" srcOrd="0" destOrd="0" presId="urn:microsoft.com/office/officeart/2005/8/layout/chevron2"/>
    <dgm:cxn modelId="{1D4C4F30-1101-418E-97A4-AEE7BCEEC894}" srcId="{04E36215-C107-41C5-8F9D-2E21EE19B8FE}" destId="{B4F11927-9330-498B-B114-540F5BB854CB}" srcOrd="0" destOrd="0" parTransId="{71ED8C8A-CDAE-49F6-BDCE-723D70A2E54C}" sibTransId="{405F3798-E3C3-4E49-B142-5CB0458059BD}"/>
    <dgm:cxn modelId="{F55A3FAA-4585-4607-A9D5-EBF63D1AE384}" type="presOf" srcId="{B3A5E4DC-346B-42AC-A3ED-0EDE93ABF1AA}" destId="{106245D4-1F7A-4862-9D0A-A2D8FDEAD0AB}" srcOrd="0" destOrd="0" presId="urn:microsoft.com/office/officeart/2005/8/layout/chevron2"/>
    <dgm:cxn modelId="{B710744C-73AA-47EA-BA70-8206BF66E717}" srcId="{7478D0F2-E945-48C3-910F-733DE2DFFE55}" destId="{6EA20AE7-6B49-4BBF-B4AF-31927FB1C06D}" srcOrd="0" destOrd="0" parTransId="{20A33E99-F49C-4E32-BED0-03EBCD53FF78}" sibTransId="{A4F3774A-2082-45BC-AA8B-E6E7CF7A2C26}"/>
    <dgm:cxn modelId="{9DEB6248-759C-433D-81EC-030601EB7D10}" type="presOf" srcId="{7D3A8438-CEDD-4756-8DA1-1A07B244C603}" destId="{8B2B9586-E7D1-4245-A53F-7D7453E22C9D}" srcOrd="0" destOrd="0" presId="urn:microsoft.com/office/officeart/2005/8/layout/chevron2"/>
    <dgm:cxn modelId="{0EA224AF-C8DF-457C-92EC-8E189C180409}" srcId="{06F79867-5B7E-4C4A-9924-1F0950A63755}" destId="{657E97B6-FDD3-4B54-97C0-148EAB7A9E9E}" srcOrd="1" destOrd="0" parTransId="{AE69BA22-3EE9-419E-AC75-F163D45A3715}" sibTransId="{041721BC-324C-4287-8A13-2168150B3461}"/>
    <dgm:cxn modelId="{67A01091-760F-49E4-9D41-9F8C38535252}" srcId="{06F79867-5B7E-4C4A-9924-1F0950A63755}" destId="{DF20E413-95DF-48D7-AFBC-AEE23BE64EF0}" srcOrd="3" destOrd="0" parTransId="{1FEB0DF5-BE96-44DF-B91B-9B8991633077}" sibTransId="{F6D9DB0E-603C-4CCE-A22E-526F8C38BE80}"/>
    <dgm:cxn modelId="{8C81A043-7D81-48C5-BBB1-4BAFD86DD373}" srcId="{06F79867-5B7E-4C4A-9924-1F0950A63755}" destId="{7D324134-A324-4BFB-BA5A-B3CA903187EA}" srcOrd="5" destOrd="0" parTransId="{97AD302B-361D-4869-BC5B-B86EECA6CB3A}" sibTransId="{5BC2DAA2-3946-44C5-8F3A-DBA8EB50C998}"/>
    <dgm:cxn modelId="{E1D9906A-6D98-432B-BC0A-E476A7D312D2}" type="presOf" srcId="{04E36215-C107-41C5-8F9D-2E21EE19B8FE}" destId="{A03AE574-F1EB-4A5F-957F-0CBAF3634F4D}" srcOrd="0" destOrd="0" presId="urn:microsoft.com/office/officeart/2005/8/layout/chevron2"/>
    <dgm:cxn modelId="{47762677-276C-4874-B641-B214DA988E38}" type="presOf" srcId="{02E60103-6C51-4800-96A7-CEAA09950203}" destId="{F754AD45-135F-4B87-9797-175E189DC78B}" srcOrd="0" destOrd="0" presId="urn:microsoft.com/office/officeart/2005/8/layout/chevron2"/>
    <dgm:cxn modelId="{7AFBB5CB-C496-4D81-BE96-166457B92388}" srcId="{06F79867-5B7E-4C4A-9924-1F0950A63755}" destId="{B3A5E4DC-346B-42AC-A3ED-0EDE93ABF1AA}" srcOrd="4" destOrd="0" parTransId="{AC0A4307-7F9B-4F72-89A9-773BC0989F70}" sibTransId="{16C249AD-D239-4E85-AAA2-6561DB39B021}"/>
    <dgm:cxn modelId="{A919F820-8E48-45FC-BC64-F72A17B3A1FC}" srcId="{A237B011-086E-400F-98BE-45DF0FD2F41B}" destId="{7D3A8438-CEDD-4756-8DA1-1A07B244C603}" srcOrd="0" destOrd="0" parTransId="{9AAFC027-3CE9-4578-A203-CE8DE857CE8A}" sibTransId="{5A71539E-F639-4162-9B77-D44A6B9CF43B}"/>
    <dgm:cxn modelId="{89C0ECCC-F4D9-462B-964E-982606757235}" type="presOf" srcId="{30ABE5B3-3304-4893-95AB-81D707750DA7}" destId="{43099D8D-F945-4849-8933-67F760322295}" srcOrd="0" destOrd="0" presId="urn:microsoft.com/office/officeart/2005/8/layout/chevron2"/>
    <dgm:cxn modelId="{DDB8E610-9E1E-45C2-A581-909920A4FC2F}" srcId="{25F5A7A7-66B4-4E50-B471-F2A5550CBCF4}" destId="{30ABE5B3-3304-4893-95AB-81D707750DA7}" srcOrd="0" destOrd="0" parTransId="{5997156F-3F66-4287-97DC-DCEFFE4AE094}" sibTransId="{1DA01F77-9EA5-4380-B091-710596D6F4B7}"/>
    <dgm:cxn modelId="{69041B70-F07D-46D1-B720-36741CB0E582}" type="presOf" srcId="{7D324134-A324-4BFB-BA5A-B3CA903187EA}" destId="{EE9421E5-663E-4C17-9C97-44E99896BFAA}" srcOrd="0" destOrd="0" presId="urn:microsoft.com/office/officeart/2005/8/layout/chevron2"/>
    <dgm:cxn modelId="{725DBB2C-FF47-4488-9C63-6BD15A8F5F58}" type="presOf" srcId="{5E24EFFD-7DCF-49E4-81F4-A5B6EC3CE4C1}" destId="{06B3F67B-B5BA-4A6A-8744-19234E82C3C5}" srcOrd="0" destOrd="0" presId="urn:microsoft.com/office/officeart/2005/8/layout/chevron2"/>
    <dgm:cxn modelId="{FE053EBF-D34F-44CB-9A48-89BB6E732DC7}" type="presOf" srcId="{A237B011-086E-400F-98BE-45DF0FD2F41B}" destId="{67F76C8C-252A-474B-A790-A29FBD767F57}" srcOrd="0" destOrd="0" presId="urn:microsoft.com/office/officeart/2005/8/layout/chevron2"/>
    <dgm:cxn modelId="{E8C134C6-77D7-4C59-B6AF-E2038EFF1DB8}" srcId="{657E97B6-FDD3-4B54-97C0-148EAB7A9E9E}" destId="{5E24EFFD-7DCF-49E4-81F4-A5B6EC3CE4C1}" srcOrd="0" destOrd="0" parTransId="{E216F645-1501-461E-AFB9-F37F729721BF}" sibTransId="{C07C9829-70D7-4DEA-A3D3-D80F6E3025E2}"/>
    <dgm:cxn modelId="{A5A699F9-C98B-4834-A95D-3F6E38F3E4E0}" srcId="{DF20E413-95DF-48D7-AFBC-AEE23BE64EF0}" destId="{D643DC91-3525-4383-A850-D4F98001D568}" srcOrd="0" destOrd="0" parTransId="{E1066C46-8A05-4209-8441-CE0A3BDCE847}" sibTransId="{7F37FCC7-0D85-4001-B5BF-FC2A6BC81C1E}"/>
    <dgm:cxn modelId="{C3FBCA24-586D-4007-AB01-7E06CA4B103E}" type="presParOf" srcId="{AA506673-002D-42D2-B4F2-BAEDFFC1555B}" destId="{015449D5-7BA7-4F94-B2BC-3B05574FDF83}" srcOrd="0" destOrd="0" presId="urn:microsoft.com/office/officeart/2005/8/layout/chevron2"/>
    <dgm:cxn modelId="{33E16FE1-578F-479B-927E-14D89B3F3761}" type="presParOf" srcId="{015449D5-7BA7-4F94-B2BC-3B05574FDF83}" destId="{74D4FB50-DFE9-4231-97F6-640290CC0149}" srcOrd="0" destOrd="0" presId="urn:microsoft.com/office/officeart/2005/8/layout/chevron2"/>
    <dgm:cxn modelId="{5473F64B-2D4D-45E5-AA9D-3CED6EAFC4C8}" type="presParOf" srcId="{015449D5-7BA7-4F94-B2BC-3B05574FDF83}" destId="{5E9591ED-BA64-4E91-B937-B7CC68B351A8}" srcOrd="1" destOrd="0" presId="urn:microsoft.com/office/officeart/2005/8/layout/chevron2"/>
    <dgm:cxn modelId="{7415868A-64C8-4ED7-8B49-CDA000E3F750}" type="presParOf" srcId="{AA506673-002D-42D2-B4F2-BAEDFFC1555B}" destId="{6C3D5D86-1993-4DE2-87BA-3B747473F694}" srcOrd="1" destOrd="0" presId="urn:microsoft.com/office/officeart/2005/8/layout/chevron2"/>
    <dgm:cxn modelId="{CE3B138C-A612-4C01-B44A-6C8D72DF6CC1}" type="presParOf" srcId="{AA506673-002D-42D2-B4F2-BAEDFFC1555B}" destId="{E554C680-33BE-4E97-BFB2-949A7E2E9496}" srcOrd="2" destOrd="0" presId="urn:microsoft.com/office/officeart/2005/8/layout/chevron2"/>
    <dgm:cxn modelId="{CE901C80-E054-467B-AB51-E5E04CBE13A5}" type="presParOf" srcId="{E554C680-33BE-4E97-BFB2-949A7E2E9496}" destId="{1A59A3B4-2D8E-4A20-9B52-9901F2DA4630}" srcOrd="0" destOrd="0" presId="urn:microsoft.com/office/officeart/2005/8/layout/chevron2"/>
    <dgm:cxn modelId="{45757CC3-793C-4631-8D71-6C04F4EF5505}" type="presParOf" srcId="{E554C680-33BE-4E97-BFB2-949A7E2E9496}" destId="{06B3F67B-B5BA-4A6A-8744-19234E82C3C5}" srcOrd="1" destOrd="0" presId="urn:microsoft.com/office/officeart/2005/8/layout/chevron2"/>
    <dgm:cxn modelId="{757F0510-3CC9-4FC9-83C5-13E0560ED3E1}" type="presParOf" srcId="{AA506673-002D-42D2-B4F2-BAEDFFC1555B}" destId="{212B570E-1E5F-45D1-BCA4-7237D5B986FD}" srcOrd="3" destOrd="0" presId="urn:microsoft.com/office/officeart/2005/8/layout/chevron2"/>
    <dgm:cxn modelId="{605517F6-DA6F-470A-AA71-0CA3BB85D4BB}" type="presParOf" srcId="{AA506673-002D-42D2-B4F2-BAEDFFC1555B}" destId="{0CF3C517-43C9-4AB3-A210-63F92838CBEA}" srcOrd="4" destOrd="0" presId="urn:microsoft.com/office/officeart/2005/8/layout/chevron2"/>
    <dgm:cxn modelId="{7B4FD23D-77A5-4055-9284-07E2B6745D44}" type="presParOf" srcId="{0CF3C517-43C9-4AB3-A210-63F92838CBEA}" destId="{67F76C8C-252A-474B-A790-A29FBD767F57}" srcOrd="0" destOrd="0" presId="urn:microsoft.com/office/officeart/2005/8/layout/chevron2"/>
    <dgm:cxn modelId="{4C082F0F-1C58-48AA-91A0-C1C2FE07F0F0}" type="presParOf" srcId="{0CF3C517-43C9-4AB3-A210-63F92838CBEA}" destId="{8B2B9586-E7D1-4245-A53F-7D7453E22C9D}" srcOrd="1" destOrd="0" presId="urn:microsoft.com/office/officeart/2005/8/layout/chevron2"/>
    <dgm:cxn modelId="{DEF0E04F-8730-4E18-A6F8-DAA4B27C9FCE}" type="presParOf" srcId="{AA506673-002D-42D2-B4F2-BAEDFFC1555B}" destId="{75784088-AE37-4DED-BF15-32CA019457BC}" srcOrd="5" destOrd="0" presId="urn:microsoft.com/office/officeart/2005/8/layout/chevron2"/>
    <dgm:cxn modelId="{65A44F59-8177-4E6F-A291-7D2CD6A4AA13}" type="presParOf" srcId="{AA506673-002D-42D2-B4F2-BAEDFFC1555B}" destId="{2EE7F71D-B0BD-4FAE-88D1-1C27FCC6F75A}" srcOrd="6" destOrd="0" presId="urn:microsoft.com/office/officeart/2005/8/layout/chevron2"/>
    <dgm:cxn modelId="{E8B083DA-943B-4987-A45F-AFB74DD68DF6}" type="presParOf" srcId="{2EE7F71D-B0BD-4FAE-88D1-1C27FCC6F75A}" destId="{F86A7D3F-9569-46E4-BAD4-8C0B4FB6DA38}" srcOrd="0" destOrd="0" presId="urn:microsoft.com/office/officeart/2005/8/layout/chevron2"/>
    <dgm:cxn modelId="{6504EB0D-C7CA-44D3-81FC-418987D4273A}" type="presParOf" srcId="{2EE7F71D-B0BD-4FAE-88D1-1C27FCC6F75A}" destId="{E3D96A34-19E9-46C2-A12D-375A99CBFFCF}" srcOrd="1" destOrd="0" presId="urn:microsoft.com/office/officeart/2005/8/layout/chevron2"/>
    <dgm:cxn modelId="{4D4BC9DC-A097-405F-B567-B15974375F6A}" type="presParOf" srcId="{AA506673-002D-42D2-B4F2-BAEDFFC1555B}" destId="{4728A906-9702-4195-B835-C21005633FF8}" srcOrd="7" destOrd="0" presId="urn:microsoft.com/office/officeart/2005/8/layout/chevron2"/>
    <dgm:cxn modelId="{717BE436-B6F2-4DEA-8BE1-00CAECE2F62C}" type="presParOf" srcId="{AA506673-002D-42D2-B4F2-BAEDFFC1555B}" destId="{C43D0671-B9A7-41A8-89F6-2C5DF89C6318}" srcOrd="8" destOrd="0" presId="urn:microsoft.com/office/officeart/2005/8/layout/chevron2"/>
    <dgm:cxn modelId="{7B0226BF-82CE-4A66-B878-902B79518B24}" type="presParOf" srcId="{C43D0671-B9A7-41A8-89F6-2C5DF89C6318}" destId="{106245D4-1F7A-4862-9D0A-A2D8FDEAD0AB}" srcOrd="0" destOrd="0" presId="urn:microsoft.com/office/officeart/2005/8/layout/chevron2"/>
    <dgm:cxn modelId="{DD048B1F-7554-4A3B-B2AC-09CC4462A14B}" type="presParOf" srcId="{C43D0671-B9A7-41A8-89F6-2C5DF89C6318}" destId="{F754AD45-135F-4B87-9797-175E189DC78B}" srcOrd="1" destOrd="0" presId="urn:microsoft.com/office/officeart/2005/8/layout/chevron2"/>
    <dgm:cxn modelId="{C0EC868E-1BC3-46D1-A35C-B8CE7DCCD902}" type="presParOf" srcId="{AA506673-002D-42D2-B4F2-BAEDFFC1555B}" destId="{326D036C-DEF4-4870-A342-1F75B4E4BB11}" srcOrd="9" destOrd="0" presId="urn:microsoft.com/office/officeart/2005/8/layout/chevron2"/>
    <dgm:cxn modelId="{118D1E85-E14B-4DF8-9B9D-0CB85422BF84}" type="presParOf" srcId="{AA506673-002D-42D2-B4F2-BAEDFFC1555B}" destId="{B36AD827-4647-4E91-AA90-CD4045C53A93}" srcOrd="10" destOrd="0" presId="urn:microsoft.com/office/officeart/2005/8/layout/chevron2"/>
    <dgm:cxn modelId="{E48BA75C-9138-4FBE-BECE-B76F9EBDA701}" type="presParOf" srcId="{B36AD827-4647-4E91-AA90-CD4045C53A93}" destId="{EE9421E5-663E-4C17-9C97-44E99896BFAA}" srcOrd="0" destOrd="0" presId="urn:microsoft.com/office/officeart/2005/8/layout/chevron2"/>
    <dgm:cxn modelId="{FCA2E902-5A14-4670-B98D-9E7A1ACBCDFA}" type="presParOf" srcId="{B36AD827-4647-4E91-AA90-CD4045C53A93}" destId="{9D73C112-3A3F-4FC0-9714-7BBC3238E262}" srcOrd="1" destOrd="0" presId="urn:microsoft.com/office/officeart/2005/8/layout/chevron2"/>
    <dgm:cxn modelId="{8D286B6A-1215-411D-83F2-2D35513968E1}" type="presParOf" srcId="{AA506673-002D-42D2-B4F2-BAEDFFC1555B}" destId="{D41B67F2-983A-48C5-8307-6FE8EFA59A0B}" srcOrd="11" destOrd="0" presId="urn:microsoft.com/office/officeart/2005/8/layout/chevron2"/>
    <dgm:cxn modelId="{0C9BD512-AF8E-4C6A-9FED-EEC33B9EF288}" type="presParOf" srcId="{AA506673-002D-42D2-B4F2-BAEDFFC1555B}" destId="{A50CF502-70B5-4F8B-9C30-F1CA3C5EFD0F}" srcOrd="12" destOrd="0" presId="urn:microsoft.com/office/officeart/2005/8/layout/chevron2"/>
    <dgm:cxn modelId="{97209CCC-385B-498A-A0B6-F74FDA15954E}" type="presParOf" srcId="{A50CF502-70B5-4F8B-9C30-F1CA3C5EFD0F}" destId="{F3599900-FA39-47EC-9FCD-89E789D83B3F}" srcOrd="0" destOrd="0" presId="urn:microsoft.com/office/officeart/2005/8/layout/chevron2"/>
    <dgm:cxn modelId="{7769B0AF-C427-433F-82DD-86AD34F6E1CA}" type="presParOf" srcId="{A50CF502-70B5-4F8B-9C30-F1CA3C5EFD0F}" destId="{43099D8D-F945-4849-8933-67F760322295}" srcOrd="1" destOrd="0" presId="urn:microsoft.com/office/officeart/2005/8/layout/chevron2"/>
    <dgm:cxn modelId="{E9AE4577-3F45-4106-9966-E7B0FA6AD3CF}" type="presParOf" srcId="{AA506673-002D-42D2-B4F2-BAEDFFC1555B}" destId="{325A440A-B984-40BD-82E1-E119BDBF9853}" srcOrd="13" destOrd="0" presId="urn:microsoft.com/office/officeart/2005/8/layout/chevron2"/>
    <dgm:cxn modelId="{CDAB4247-6684-47EC-ADAA-1BE4C3E1CCAE}" type="presParOf" srcId="{AA506673-002D-42D2-B4F2-BAEDFFC1555B}" destId="{645FCF95-3B5F-4DB3-90DB-3543A6F03795}" srcOrd="14" destOrd="0" presId="urn:microsoft.com/office/officeart/2005/8/layout/chevron2"/>
    <dgm:cxn modelId="{ACD0BBAB-0306-4B70-8C58-09B72DB15FD9}" type="presParOf" srcId="{645FCF95-3B5F-4DB3-90DB-3543A6F03795}" destId="{A03AE574-F1EB-4A5F-957F-0CBAF3634F4D}" srcOrd="0" destOrd="0" presId="urn:microsoft.com/office/officeart/2005/8/layout/chevron2"/>
    <dgm:cxn modelId="{5E761D0A-630F-473D-AC01-9D5F5CE917D1}" type="presParOf" srcId="{645FCF95-3B5F-4DB3-90DB-3543A6F03795}" destId="{C27CBEBD-BC22-435C-BA2D-8890DDE8D97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4FB50-DFE9-4231-97F6-640290CC0149}">
      <dsp:nvSpPr>
        <dsp:cNvPr id="0" name=""/>
        <dsp:cNvSpPr/>
      </dsp:nvSpPr>
      <dsp:spPr>
        <a:xfrm rot="5400000">
          <a:off x="-95342" y="99521"/>
          <a:ext cx="635618" cy="444933"/>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l-PL" sz="800" kern="1200" dirty="0" smtClean="0"/>
            <a:t>20 minut</a:t>
          </a:r>
          <a:endParaRPr lang="pl-PL" sz="800" kern="1200" dirty="0"/>
        </a:p>
      </dsp:txBody>
      <dsp:txXfrm rot="-5400000">
        <a:off x="1" y="226646"/>
        <a:ext cx="444933" cy="190685"/>
      </dsp:txXfrm>
    </dsp:sp>
    <dsp:sp modelId="{5E9591ED-BA64-4E91-B937-B7CC68B351A8}">
      <dsp:nvSpPr>
        <dsp:cNvPr id="0" name=""/>
        <dsp:cNvSpPr/>
      </dsp:nvSpPr>
      <dsp:spPr>
        <a:xfrm rot="5400000">
          <a:off x="4268009" y="-3821224"/>
          <a:ext cx="413152" cy="8059304"/>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pl-PL" sz="1300" b="1" kern="1200" dirty="0" smtClean="0"/>
            <a:t>spada ciśnienie krwi oraz czynność serca</a:t>
          </a:r>
          <a:endParaRPr lang="pl-PL" sz="1300" kern="1200" dirty="0"/>
        </a:p>
      </dsp:txBody>
      <dsp:txXfrm rot="-5400000">
        <a:off x="444933" y="22020"/>
        <a:ext cx="8039136" cy="372816"/>
      </dsp:txXfrm>
    </dsp:sp>
    <dsp:sp modelId="{1A59A3B4-2D8E-4A20-9B52-9901F2DA4630}">
      <dsp:nvSpPr>
        <dsp:cNvPr id="0" name=""/>
        <dsp:cNvSpPr/>
      </dsp:nvSpPr>
      <dsp:spPr>
        <a:xfrm rot="5400000">
          <a:off x="-95342" y="660667"/>
          <a:ext cx="635618" cy="444933"/>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l-PL" sz="800" kern="1200" dirty="0" smtClean="0"/>
            <a:t>12 godzin</a:t>
          </a:r>
          <a:endParaRPr lang="pl-PL" sz="800" kern="1200" dirty="0"/>
        </a:p>
      </dsp:txBody>
      <dsp:txXfrm rot="-5400000">
        <a:off x="1" y="787792"/>
        <a:ext cx="444933" cy="190685"/>
      </dsp:txXfrm>
    </dsp:sp>
    <dsp:sp modelId="{06B3F67B-B5BA-4A6A-8744-19234E82C3C5}">
      <dsp:nvSpPr>
        <dsp:cNvPr id="0" name=""/>
        <dsp:cNvSpPr/>
      </dsp:nvSpPr>
      <dsp:spPr>
        <a:xfrm rot="5400000">
          <a:off x="4268009" y="-3257751"/>
          <a:ext cx="413152" cy="8059304"/>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pl-PL" sz="1300" b="1" kern="1200" dirty="0" smtClean="0"/>
            <a:t>poziom tlenku węgla we krwi ulega normalizacji</a:t>
          </a:r>
          <a:endParaRPr lang="pl-PL" sz="1300" b="1" kern="1200" dirty="0"/>
        </a:p>
      </dsp:txBody>
      <dsp:txXfrm rot="-5400000">
        <a:off x="444933" y="585493"/>
        <a:ext cx="8039136" cy="372816"/>
      </dsp:txXfrm>
    </dsp:sp>
    <dsp:sp modelId="{67F76C8C-252A-474B-A790-A29FBD767F57}">
      <dsp:nvSpPr>
        <dsp:cNvPr id="0" name=""/>
        <dsp:cNvSpPr/>
      </dsp:nvSpPr>
      <dsp:spPr>
        <a:xfrm rot="5400000">
          <a:off x="-95342" y="1221813"/>
          <a:ext cx="635618" cy="444933"/>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l-PL" sz="800" kern="1200" dirty="0" smtClean="0"/>
            <a:t>2-12 tygodni</a:t>
          </a:r>
          <a:endParaRPr lang="pl-PL" sz="800" kern="1200" dirty="0"/>
        </a:p>
      </dsp:txBody>
      <dsp:txXfrm rot="-5400000">
        <a:off x="1" y="1348938"/>
        <a:ext cx="444933" cy="190685"/>
      </dsp:txXfrm>
    </dsp:sp>
    <dsp:sp modelId="{8B2B9586-E7D1-4245-A53F-7D7453E22C9D}">
      <dsp:nvSpPr>
        <dsp:cNvPr id="0" name=""/>
        <dsp:cNvSpPr/>
      </dsp:nvSpPr>
      <dsp:spPr>
        <a:xfrm rot="5400000">
          <a:off x="4267900" y="-2696496"/>
          <a:ext cx="413369" cy="8059304"/>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pl-PL" sz="1300" b="1" kern="1200" dirty="0" smtClean="0"/>
            <a:t>wzrasta wydolność płuc, poprawia się krążenie</a:t>
          </a:r>
          <a:endParaRPr lang="pl-PL" sz="1300" b="1" kern="1200" dirty="0"/>
        </a:p>
      </dsp:txBody>
      <dsp:txXfrm rot="-5400000">
        <a:off x="444933" y="1146650"/>
        <a:ext cx="8039125" cy="373011"/>
      </dsp:txXfrm>
    </dsp:sp>
    <dsp:sp modelId="{F86A7D3F-9569-46E4-BAD4-8C0B4FB6DA38}">
      <dsp:nvSpPr>
        <dsp:cNvPr id="0" name=""/>
        <dsp:cNvSpPr/>
      </dsp:nvSpPr>
      <dsp:spPr>
        <a:xfrm rot="5400000">
          <a:off x="-95342" y="1782960"/>
          <a:ext cx="635618" cy="444933"/>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l-PL" sz="800" kern="1200" dirty="0" smtClean="0"/>
            <a:t>4-36 tygodni</a:t>
          </a:r>
          <a:endParaRPr lang="pl-PL" sz="800" kern="1200" dirty="0"/>
        </a:p>
      </dsp:txBody>
      <dsp:txXfrm rot="-5400000">
        <a:off x="1" y="1910085"/>
        <a:ext cx="444933" cy="190685"/>
      </dsp:txXfrm>
    </dsp:sp>
    <dsp:sp modelId="{E3D96A34-19E9-46C2-A12D-375A99CBFFCF}">
      <dsp:nvSpPr>
        <dsp:cNvPr id="0" name=""/>
        <dsp:cNvSpPr/>
      </dsp:nvSpPr>
      <dsp:spPr>
        <a:xfrm rot="5400000">
          <a:off x="4268009" y="-2135458"/>
          <a:ext cx="413152" cy="8059304"/>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pl-PL" sz="1300" b="1" kern="1200" dirty="0" smtClean="0"/>
            <a:t>zanika kaszel, zadyszka, regenerują się rzęski płuc, płuca oczyszczają się, wzrasta odporność</a:t>
          </a:r>
          <a:endParaRPr lang="pl-PL" sz="1300" kern="1200" dirty="0"/>
        </a:p>
      </dsp:txBody>
      <dsp:txXfrm rot="-5400000">
        <a:off x="444933" y="1707786"/>
        <a:ext cx="8039136" cy="372816"/>
      </dsp:txXfrm>
    </dsp:sp>
    <dsp:sp modelId="{106245D4-1F7A-4862-9D0A-A2D8FDEAD0AB}">
      <dsp:nvSpPr>
        <dsp:cNvPr id="0" name=""/>
        <dsp:cNvSpPr/>
      </dsp:nvSpPr>
      <dsp:spPr>
        <a:xfrm rot="5400000">
          <a:off x="-95342" y="2344106"/>
          <a:ext cx="635618" cy="444933"/>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1 rok</a:t>
          </a:r>
          <a:endParaRPr lang="pl-PL" sz="1300" kern="1200" dirty="0"/>
        </a:p>
      </dsp:txBody>
      <dsp:txXfrm rot="-5400000">
        <a:off x="1" y="2471231"/>
        <a:ext cx="444933" cy="190685"/>
      </dsp:txXfrm>
    </dsp:sp>
    <dsp:sp modelId="{F754AD45-135F-4B87-9797-175E189DC78B}">
      <dsp:nvSpPr>
        <dsp:cNvPr id="0" name=""/>
        <dsp:cNvSpPr/>
      </dsp:nvSpPr>
      <dsp:spPr>
        <a:xfrm rot="5400000">
          <a:off x="4268009" y="-1574312"/>
          <a:ext cx="413152" cy="8059304"/>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pl-PL" sz="1300" b="1" kern="1200" smtClean="0"/>
            <a:t>ryzyko chorób serca zmniejsza się o połowę w porównaniu z palaczami</a:t>
          </a:r>
          <a:endParaRPr lang="pl-PL" sz="1300" kern="1200"/>
        </a:p>
      </dsp:txBody>
      <dsp:txXfrm rot="-5400000">
        <a:off x="444933" y="2268932"/>
        <a:ext cx="8039136" cy="372816"/>
      </dsp:txXfrm>
    </dsp:sp>
    <dsp:sp modelId="{EE9421E5-663E-4C17-9C97-44E99896BFAA}">
      <dsp:nvSpPr>
        <dsp:cNvPr id="0" name=""/>
        <dsp:cNvSpPr/>
      </dsp:nvSpPr>
      <dsp:spPr>
        <a:xfrm rot="5400000">
          <a:off x="-95342" y="2905252"/>
          <a:ext cx="635618" cy="444933"/>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5 lat</a:t>
          </a:r>
          <a:endParaRPr lang="pl-PL" sz="1300" kern="1200" dirty="0"/>
        </a:p>
      </dsp:txBody>
      <dsp:txXfrm rot="-5400000">
        <a:off x="1" y="3032377"/>
        <a:ext cx="444933" cy="190685"/>
      </dsp:txXfrm>
    </dsp:sp>
    <dsp:sp modelId="{9D73C112-3A3F-4FC0-9714-7BBC3238E262}">
      <dsp:nvSpPr>
        <dsp:cNvPr id="0" name=""/>
        <dsp:cNvSpPr/>
      </dsp:nvSpPr>
      <dsp:spPr>
        <a:xfrm rot="5400000">
          <a:off x="4268009" y="-1013166"/>
          <a:ext cx="413152" cy="8059304"/>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pl-PL" sz="1300" b="1" kern="1200" dirty="0" smtClean="0"/>
            <a:t>ryzyko zachorowania na raka jamy ustnej, przełyku i pęcherza zmniejsza się o połowę</a:t>
          </a:r>
          <a:endParaRPr lang="pl-PL" sz="1300" b="1" kern="1200" dirty="0"/>
        </a:p>
      </dsp:txBody>
      <dsp:txXfrm rot="-5400000">
        <a:off x="444933" y="2830078"/>
        <a:ext cx="8039136" cy="372816"/>
      </dsp:txXfrm>
    </dsp:sp>
    <dsp:sp modelId="{F3599900-FA39-47EC-9FCD-89E789D83B3F}">
      <dsp:nvSpPr>
        <dsp:cNvPr id="0" name=""/>
        <dsp:cNvSpPr/>
      </dsp:nvSpPr>
      <dsp:spPr>
        <a:xfrm rot="5400000">
          <a:off x="-95342" y="3466399"/>
          <a:ext cx="635618" cy="444933"/>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10 lat</a:t>
          </a:r>
          <a:endParaRPr lang="pl-PL" sz="1300" kern="1200" dirty="0"/>
        </a:p>
      </dsp:txBody>
      <dsp:txXfrm rot="-5400000">
        <a:off x="1" y="3593524"/>
        <a:ext cx="444933" cy="190685"/>
      </dsp:txXfrm>
    </dsp:sp>
    <dsp:sp modelId="{43099D8D-F945-4849-8933-67F760322295}">
      <dsp:nvSpPr>
        <dsp:cNvPr id="0" name=""/>
        <dsp:cNvSpPr/>
      </dsp:nvSpPr>
      <dsp:spPr>
        <a:xfrm rot="5400000">
          <a:off x="4268009" y="-452019"/>
          <a:ext cx="413152" cy="8059304"/>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pl-PL" sz="1300" b="1" kern="1200" dirty="0" smtClean="0"/>
            <a:t>ryzyko zgonu z powodu raka płuca jest o połowę mniejsze niż u osoby palącej </a:t>
          </a:r>
          <a:endParaRPr lang="pl-PL" sz="1300" b="1" kern="1200" dirty="0"/>
        </a:p>
      </dsp:txBody>
      <dsp:txXfrm rot="-5400000">
        <a:off x="444933" y="3391225"/>
        <a:ext cx="8039136" cy="372816"/>
      </dsp:txXfrm>
    </dsp:sp>
    <dsp:sp modelId="{A03AE574-F1EB-4A5F-957F-0CBAF3634F4D}">
      <dsp:nvSpPr>
        <dsp:cNvPr id="0" name=""/>
        <dsp:cNvSpPr/>
      </dsp:nvSpPr>
      <dsp:spPr>
        <a:xfrm rot="5400000">
          <a:off x="-95342" y="4027545"/>
          <a:ext cx="635618" cy="444933"/>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l-PL" sz="1300" kern="1200" dirty="0" smtClean="0"/>
            <a:t>15 lat</a:t>
          </a:r>
          <a:endParaRPr lang="pl-PL" sz="1300" kern="1200" dirty="0"/>
        </a:p>
      </dsp:txBody>
      <dsp:txXfrm rot="-5400000">
        <a:off x="1" y="4154670"/>
        <a:ext cx="444933" cy="190685"/>
      </dsp:txXfrm>
    </dsp:sp>
    <dsp:sp modelId="{C27CBEBD-BC22-435C-BA2D-8890DDE8D97C}">
      <dsp:nvSpPr>
        <dsp:cNvPr id="0" name=""/>
        <dsp:cNvSpPr/>
      </dsp:nvSpPr>
      <dsp:spPr>
        <a:xfrm rot="5400000">
          <a:off x="4268009" y="109126"/>
          <a:ext cx="413152" cy="8059304"/>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pl-PL" sz="1300" b="1" kern="1200" dirty="0" smtClean="0"/>
            <a:t>ryzyko choroby wieńcowej jest takie, jak u osoby niepalącej</a:t>
          </a:r>
          <a:endParaRPr lang="pl-PL" sz="1300" b="1" kern="1200" dirty="0"/>
        </a:p>
      </dsp:txBody>
      <dsp:txXfrm rot="-5400000">
        <a:off x="444933" y="3952370"/>
        <a:ext cx="8039136" cy="3728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9DA0EF15-BE6F-4A6F-9E7F-8E33AC427181}" type="datetimeFigureOut">
              <a:rPr lang="pl-PL" smtClean="0"/>
              <a:t>2021-12-03</a:t>
            </a:fld>
            <a:endParaRPr lang="pl-PL"/>
          </a:p>
        </p:txBody>
      </p:sp>
      <p:sp>
        <p:nvSpPr>
          <p:cNvPr id="17" name="Symbol zastępczy stopki 16"/>
          <p:cNvSpPr>
            <a:spLocks noGrp="1"/>
          </p:cNvSpPr>
          <p:nvPr>
            <p:ph type="ftr" sz="quarter" idx="11"/>
          </p:nvPr>
        </p:nvSpPr>
        <p:spPr/>
        <p:txBody>
          <a:bodyPr/>
          <a:lstStyle/>
          <a:p>
            <a:endParaRPr lang="pl-PL"/>
          </a:p>
        </p:txBody>
      </p:sp>
      <p:sp>
        <p:nvSpPr>
          <p:cNvPr id="7" name="Łącznik prostoliniow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4389A97-A35A-4474-AA5D-F2D0457B0CC5}" type="slidenum">
              <a:rPr lang="pl-PL" smtClean="0"/>
              <a:t>‹#›</a:t>
            </a:fld>
            <a:endParaRPr lang="pl-PL"/>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DA0EF15-BE6F-4A6F-9E7F-8E33AC427181}" type="datetimeFigureOut">
              <a:rPr lang="pl-PL" smtClean="0"/>
              <a:t>2021-12-03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4389A97-A35A-4474-AA5D-F2D0457B0CC5}"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oliniow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6915912" y="3009901"/>
            <a:ext cx="457200" cy="441325"/>
          </a:xfrm>
        </p:spPr>
        <p:txBody>
          <a:bodyPr/>
          <a:lstStyle/>
          <a:p>
            <a:fld id="{F4389A97-A35A-4474-AA5D-F2D0457B0CC5}" type="slidenum">
              <a:rPr lang="pl-PL" smtClean="0"/>
              <a:t>‹#›</a:t>
            </a:fld>
            <a:endParaRPr lang="pl-PL"/>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DA0EF15-BE6F-4A6F-9E7F-8E33AC427181}" type="datetimeFigureOut">
              <a:rPr lang="pl-PL" smtClean="0"/>
              <a:t>2021-12-03</a:t>
            </a:fld>
            <a:endParaRPr lang="pl-PL"/>
          </a:p>
        </p:txBody>
      </p:sp>
      <p:sp>
        <p:nvSpPr>
          <p:cNvPr id="5" name="Symbol zastępczy stopki 4"/>
          <p:cNvSpPr>
            <a:spLocks noGrp="1"/>
          </p:cNvSpPr>
          <p:nvPr>
            <p:ph type="ftr" sz="quarter" idx="11"/>
          </p:nvPr>
        </p:nvSpPr>
        <p:spPr/>
        <p:txBody>
          <a:bodyPr/>
          <a:lstStyle/>
          <a:p>
            <a:endParaRPr lang="pl-PL"/>
          </a:p>
        </p:txBody>
      </p:sp>
      <p:sp>
        <p:nvSpPr>
          <p:cNvPr id="2" name="Tytuł pionowy 1"/>
          <p:cNvSpPr>
            <a:spLocks noGrp="1"/>
          </p:cNvSpPr>
          <p:nvPr>
            <p:ph type="title" orient="vert"/>
          </p:nvPr>
        </p:nvSpPr>
        <p:spPr>
          <a:xfrm>
            <a:off x="7391400" y="304801"/>
            <a:ext cx="1447800" cy="5851525"/>
          </a:xfrm>
        </p:spPr>
        <p:txBody>
          <a:bodyPr vert="eaVert"/>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9DA0EF15-BE6F-4A6F-9E7F-8E33AC427181}" type="datetimeFigureOut">
              <a:rPr lang="pl-PL" smtClean="0"/>
              <a:t>2021-12-03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4361688" y="1026372"/>
            <a:ext cx="457200" cy="441325"/>
          </a:xfrm>
        </p:spPr>
        <p:txBody>
          <a:bodyPr/>
          <a:lstStyle/>
          <a:p>
            <a:fld id="{F4389A97-A35A-4474-AA5D-F2D0457B0CC5}" type="slidenum">
              <a:rPr lang="pl-PL" smtClean="0"/>
              <a:t>‹#›</a:t>
            </a:fld>
            <a:endParaRPr lang="pl-PL"/>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a:p>
        </p:txBody>
      </p:sp>
      <p:sp>
        <p:nvSpPr>
          <p:cNvPr id="4" name="Symbol zastępczy daty 3"/>
          <p:cNvSpPr>
            <a:spLocks noGrp="1"/>
          </p:cNvSpPr>
          <p:nvPr>
            <p:ph type="dt" sz="half" idx="10"/>
          </p:nvPr>
        </p:nvSpPr>
        <p:spPr/>
        <p:txBody>
          <a:bodyPr/>
          <a:lstStyle/>
          <a:p>
            <a:fld id="{9DA0EF15-BE6F-4A6F-9E7F-8E33AC427181}" type="datetimeFigureOut">
              <a:rPr lang="pl-PL" smtClean="0"/>
              <a:t>2021-12-03</a:t>
            </a:fld>
            <a:endParaRPr lang="pl-PL"/>
          </a:p>
        </p:txBody>
      </p:sp>
      <p:sp>
        <p:nvSpPr>
          <p:cNvPr id="8" name="Łącznik prostoliniow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4389A97-A35A-4474-AA5D-F2D0457B0CC5}" type="slidenum">
              <a:rPr lang="pl-PL" smtClean="0"/>
              <a:t>‹#›</a:t>
            </a:fld>
            <a:endParaRPr lang="pl-PL"/>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fld id="{9DA0EF15-BE6F-4A6F-9E7F-8E33AC427181}" type="datetimeFigureOut">
              <a:rPr lang="pl-PL" smtClean="0"/>
              <a:t>2021-12-03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4389A97-A35A-4474-AA5D-F2D0457B0CC5}" type="slidenum">
              <a:rPr lang="pl-PL" smtClean="0"/>
              <a:t>‹#›</a:t>
            </a:fld>
            <a:endParaRPr lang="pl-PL"/>
          </a:p>
        </p:txBody>
      </p:sp>
      <p:sp>
        <p:nvSpPr>
          <p:cNvPr id="8" name="Łącznik prostoliniow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oliniow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9DA0EF15-BE6F-4A6F-9E7F-8E33AC427181}" type="datetimeFigureOut">
              <a:rPr lang="pl-PL" smtClean="0"/>
              <a:t>2021-12-03</a:t>
            </a:fld>
            <a:endParaRPr lang="pl-PL"/>
          </a:p>
        </p:txBody>
      </p:sp>
      <p:sp>
        <p:nvSpPr>
          <p:cNvPr id="8" name="Symbol zastępczy stopki 7"/>
          <p:cNvSpPr>
            <a:spLocks noGrp="1"/>
          </p:cNvSpPr>
          <p:nvPr>
            <p:ph type="ftr" sz="quarter" idx="11"/>
          </p:nvPr>
        </p:nvSpPr>
        <p:spPr>
          <a:xfrm>
            <a:off x="304800" y="6409944"/>
            <a:ext cx="3581400" cy="365760"/>
          </a:xfrm>
        </p:spPr>
        <p:txBody>
          <a:bodyPr/>
          <a:lstStyle/>
          <a:p>
            <a:endParaRPr lang="pl-PL"/>
          </a:p>
        </p:txBody>
      </p:sp>
      <p:sp>
        <p:nvSpPr>
          <p:cNvPr id="15" name="Łącznik prostoliniow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F4389A97-A35A-4474-AA5D-F2D0457B0CC5}" type="slidenum">
              <a:rPr lang="pl-PL" smtClean="0"/>
              <a:t>‹#›</a:t>
            </a:fld>
            <a:endParaRPr lang="pl-PL"/>
          </a:p>
        </p:txBody>
      </p:sp>
      <p:sp>
        <p:nvSpPr>
          <p:cNvPr id="23" name="Tytuł 22"/>
          <p:cNvSpPr>
            <a:spLocks noGrp="1"/>
          </p:cNvSpPr>
          <p:nvPr>
            <p:ph type="title"/>
          </p:nvPr>
        </p:nvSpPr>
        <p:spPr/>
        <p:txBody>
          <a:bodyPr rtlCol="0" anchor="b" anchorCtr="0"/>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9DA0EF15-BE6F-4A6F-9E7F-8E33AC427181}" type="datetimeFigureOut">
              <a:rPr lang="pl-PL" smtClean="0"/>
              <a:t>2021-12-03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a:xfrm>
            <a:off x="4343400" y="1036020"/>
            <a:ext cx="457200" cy="441325"/>
          </a:xfrm>
        </p:spPr>
        <p:txBody>
          <a:bodyPr/>
          <a:lstStyle/>
          <a:p>
            <a:fld id="{F4389A97-A35A-4474-AA5D-F2D0457B0CC5}"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fld id="{9DA0EF15-BE6F-4A6F-9E7F-8E33AC427181}" type="datetimeFigureOut">
              <a:rPr lang="pl-PL" smtClean="0"/>
              <a:t>2021-12-03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4389A97-A35A-4474-AA5D-F2D0457B0CC5}"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oliniow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4389A97-A35A-4474-AA5D-F2D0457B0CC5}" type="slidenum">
              <a:rPr lang="pl-PL" smtClean="0"/>
              <a:t>‹#›</a:t>
            </a:fld>
            <a:endParaRPr lang="pl-PL"/>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p:txBody>
          <a:bodyPr/>
          <a:lstStyle/>
          <a:p>
            <a:fld id="{9DA0EF15-BE6F-4A6F-9E7F-8E33AC427181}" type="datetimeFigureOut">
              <a:rPr lang="pl-PL" smtClean="0"/>
              <a:t>2021-12-03</a:t>
            </a:fld>
            <a:endParaRPr lang="pl-PL"/>
          </a:p>
        </p:txBody>
      </p:sp>
      <p:sp>
        <p:nvSpPr>
          <p:cNvPr id="6" name="Symbol zastępczy stopki 5"/>
          <p:cNvSpPr>
            <a:spLocks noGrp="1"/>
          </p:cNvSpPr>
          <p:nvPr>
            <p:ph type="ftr" sz="quarter" idx="11"/>
          </p:nvPr>
        </p:nvSpPr>
        <p:spPr>
          <a:xfrm>
            <a:off x="301752" y="6410848"/>
            <a:ext cx="3383280" cy="365760"/>
          </a:xfrm>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oliniow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p>
            <a:fld id="{F4389A97-A35A-4474-AA5D-F2D0457B0CC5}" type="slidenum">
              <a:rPr lang="pl-PL" smtClean="0"/>
              <a:t>‹#›</a:t>
            </a:fld>
            <a:endParaRPr lang="pl-PL"/>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a:xfrm>
            <a:off x="5788152" y="6404984"/>
            <a:ext cx="3044952" cy="365760"/>
          </a:xfrm>
        </p:spPr>
        <p:txBody>
          <a:bodyPr/>
          <a:lstStyle/>
          <a:p>
            <a:fld id="{9DA0EF15-BE6F-4A6F-9E7F-8E33AC427181}" type="datetimeFigureOut">
              <a:rPr lang="pl-PL" smtClean="0"/>
              <a:t>2021-12-03</a:t>
            </a:fld>
            <a:endParaRPr lang="pl-PL"/>
          </a:p>
        </p:txBody>
      </p:sp>
      <p:sp>
        <p:nvSpPr>
          <p:cNvPr id="6" name="Symbol zastępczy stopki 5"/>
          <p:cNvSpPr>
            <a:spLocks noGrp="1"/>
          </p:cNvSpPr>
          <p:nvPr>
            <p:ph type="ftr" sz="quarter" idx="11"/>
          </p:nvPr>
        </p:nvSpPr>
        <p:spPr>
          <a:xfrm>
            <a:off x="301752" y="6410848"/>
            <a:ext cx="3584448" cy="365760"/>
          </a:xfrm>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DA0EF15-BE6F-4A6F-9E7F-8E33AC427181}" type="datetimeFigureOut">
              <a:rPr lang="pl-PL" smtClean="0"/>
              <a:t>2021-12-03</a:t>
            </a:fld>
            <a:endParaRPr lang="pl-PL"/>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oliniow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4389A97-A35A-4474-AA5D-F2D0457B0CC5}" type="slidenum">
              <a:rPr lang="pl-PL" smtClean="0"/>
              <a:t>‹#›</a:t>
            </a:fld>
            <a:endParaRPr lang="pl-PL"/>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cancer-code-europe.iarc.fr/index.php/pl/12-sposobow/szczepienie-i-zakazenia/wirus-brodawczaka-ludzkiego-hp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profilaktykarakapluca.p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gis.onkol.kielce.p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179512" y="5157192"/>
            <a:ext cx="8784976" cy="1152128"/>
          </a:xfrm>
        </p:spPr>
        <p:txBody>
          <a:bodyPr/>
          <a:lstStyle/>
          <a:p>
            <a:pPr algn="r">
              <a:spcBef>
                <a:spcPts val="320"/>
              </a:spcBef>
              <a:tabLst>
                <a:tab pos="0" algn="l"/>
              </a:tabLst>
            </a:pPr>
            <a:r>
              <a:rPr lang="pl-PL" spc="245" dirty="0">
                <a:solidFill>
                  <a:srgbClr val="FFFFFF"/>
                </a:solidFill>
                <a:latin typeface="Garamond" panose="02020404030301010803" pitchFamily="18" charset="0"/>
              </a:rPr>
              <a:t>mgr Katarzyna Sideł</a:t>
            </a:r>
            <a:r>
              <a:rPr lang="pl-PL" dirty="0">
                <a:latin typeface="Garamond" panose="02020404030301010803" pitchFamily="18" charset="0"/>
              </a:rPr>
              <a:t/>
            </a:r>
            <a:br>
              <a:rPr lang="pl-PL" dirty="0">
                <a:latin typeface="Garamond" panose="02020404030301010803" pitchFamily="18" charset="0"/>
              </a:rPr>
            </a:br>
            <a:r>
              <a:rPr lang="pl-PL" spc="245" dirty="0">
                <a:solidFill>
                  <a:srgbClr val="FFFFFF"/>
                </a:solidFill>
                <a:latin typeface="Garamond" panose="02020404030301010803" pitchFamily="18" charset="0"/>
              </a:rPr>
              <a:t>położna</a:t>
            </a:r>
            <a:endParaRPr lang="pl-PL" spc="-1" dirty="0">
              <a:latin typeface="Garamond" panose="02020404030301010803" pitchFamily="18" charset="0"/>
            </a:endParaRPr>
          </a:p>
          <a:p>
            <a:pPr algn="r">
              <a:spcBef>
                <a:spcPts val="320"/>
              </a:spcBef>
              <a:tabLst>
                <a:tab pos="0" algn="l"/>
              </a:tabLst>
            </a:pPr>
            <a:r>
              <a:rPr lang="pl-PL" spc="245" dirty="0">
                <a:solidFill>
                  <a:srgbClr val="FFFFFF"/>
                </a:solidFill>
                <a:latin typeface="Garamond" panose="02020404030301010803" pitchFamily="18" charset="0"/>
              </a:rPr>
              <a:t>Świętokrzyskie Centrum Onkologii – </a:t>
            </a:r>
            <a:r>
              <a:rPr lang="pl-PL" dirty="0">
                <a:latin typeface="Garamond" panose="02020404030301010803" pitchFamily="18" charset="0"/>
              </a:rPr>
              <a:t/>
            </a:r>
            <a:br>
              <a:rPr lang="pl-PL" dirty="0">
                <a:latin typeface="Garamond" panose="02020404030301010803" pitchFamily="18" charset="0"/>
              </a:rPr>
            </a:br>
            <a:r>
              <a:rPr lang="pl-PL" spc="245" dirty="0">
                <a:solidFill>
                  <a:srgbClr val="FFFFFF"/>
                </a:solidFill>
                <a:latin typeface="Garamond" panose="02020404030301010803" pitchFamily="18" charset="0"/>
              </a:rPr>
              <a:t>Zakład Profilaktyki Onkologicznej</a:t>
            </a:r>
            <a:endParaRPr lang="pl-PL" spc="-1" dirty="0">
              <a:latin typeface="Garamond" panose="02020404030301010803" pitchFamily="18" charset="0"/>
            </a:endParaRPr>
          </a:p>
          <a:p>
            <a:endParaRPr lang="pl-PL" dirty="0"/>
          </a:p>
        </p:txBody>
      </p:sp>
      <p:sp>
        <p:nvSpPr>
          <p:cNvPr id="3" name="Tytuł 2"/>
          <p:cNvSpPr>
            <a:spLocks noGrp="1"/>
          </p:cNvSpPr>
          <p:nvPr>
            <p:ph type="ctrTitle"/>
          </p:nvPr>
        </p:nvSpPr>
        <p:spPr/>
        <p:txBody>
          <a:bodyPr>
            <a:normAutofit fontScale="90000"/>
          </a:bodyPr>
          <a:lstStyle/>
          <a:p>
            <a:r>
              <a:rPr lang="pl-PL" spc="-1" dirty="0">
                <a:solidFill>
                  <a:srgbClr val="D16349"/>
                </a:solidFill>
              </a:rPr>
              <a:t>Instrukcja na zdrowie – </a:t>
            </a:r>
            <a:r>
              <a:rPr lang="pl-PL" dirty="0"/>
              <a:t/>
            </a:r>
            <a:br>
              <a:rPr lang="pl-PL" dirty="0"/>
            </a:br>
            <a:r>
              <a:rPr lang="pl-PL" spc="-1" dirty="0">
                <a:solidFill>
                  <a:srgbClr val="D16349"/>
                </a:solidFill>
              </a:rPr>
              <a:t>Europejski Kodeks Walki z Rakiem</a:t>
            </a:r>
            <a:endParaRPr lang="pl-PL" dirty="0"/>
          </a:p>
        </p:txBody>
      </p:sp>
    </p:spTree>
    <p:extLst>
      <p:ext uri="{BB962C8B-B14F-4D97-AF65-F5344CB8AC3E}">
        <p14:creationId xmlns:p14="http://schemas.microsoft.com/office/powerpoint/2010/main" val="651800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sz="quarter" idx="1"/>
          </p:nvPr>
        </p:nvSpPr>
        <p:spPr/>
        <p:txBody>
          <a:bodyPr>
            <a:normAutofit fontScale="92500" lnSpcReduction="20000"/>
          </a:bodyPr>
          <a:lstStyle/>
          <a:p>
            <a:pPr indent="-273600" algn="just">
              <a:spcBef>
                <a:spcPts val="541"/>
              </a:spcBef>
              <a:buClr>
                <a:srgbClr val="D16349"/>
              </a:buClr>
              <a:buFont typeface="Wingdings 2" charset="2"/>
              <a:buChar char=""/>
            </a:pPr>
            <a:r>
              <a:rPr lang="pl-PL" spc="-1" dirty="0">
                <a:solidFill>
                  <a:srgbClr val="000000"/>
                </a:solidFill>
              </a:rPr>
              <a:t>Im większa ilość tkanki tłuszczowej tym większe prawdopodobieństwo zachorowania na określone rodzaje nowotworów – jelit, odbytu, nerek, gardła, trzustki, woreczka żółciowego, piersi, błony śluzowej macicy, jajników.</a:t>
            </a:r>
            <a:endParaRPr lang="pl-PL" spc="-1" dirty="0">
              <a:latin typeface="Arial"/>
            </a:endParaRPr>
          </a:p>
          <a:p>
            <a:pPr indent="-273600" algn="just">
              <a:spcBef>
                <a:spcPts val="541"/>
              </a:spcBef>
              <a:buClr>
                <a:srgbClr val="D16349"/>
              </a:buClr>
              <a:buFont typeface="Wingdings 2" charset="2"/>
              <a:buChar char=""/>
            </a:pPr>
            <a:r>
              <a:rPr lang="pl-PL" spc="-1" dirty="0">
                <a:solidFill>
                  <a:srgbClr val="000000"/>
                </a:solidFill>
              </a:rPr>
              <a:t>Utrata masy ciała zmniejsza ryzyko zachorowania na nowotwory. Niezależnie od tego czy osoba ma nadwagę czy skrajną otyłość to utrata kilku kilogramów ma bardzo duży wpływ prozdrowotny.</a:t>
            </a:r>
            <a:endParaRPr lang="pl-PL" spc="-1" dirty="0">
              <a:latin typeface="Arial"/>
            </a:endParaRPr>
          </a:p>
          <a:p>
            <a:pPr indent="-273600" algn="just">
              <a:spcBef>
                <a:spcPts val="541"/>
              </a:spcBef>
              <a:buClr>
                <a:srgbClr val="D16349"/>
              </a:buClr>
              <a:buFont typeface="Wingdings 2" charset="2"/>
              <a:buChar char=""/>
            </a:pPr>
            <a:r>
              <a:rPr lang="pl-PL" spc="-1" dirty="0">
                <a:solidFill>
                  <a:srgbClr val="000000"/>
                </a:solidFill>
              </a:rPr>
              <a:t>Ryzyko zachorowania na raka wśród osób, które utrzymują prawidłową masę ciała (BMI w przedziale od 18,5 do 25 kg/m</a:t>
            </a:r>
            <a:r>
              <a:rPr lang="pl-PL" spc="-1" baseline="30000" dirty="0">
                <a:solidFill>
                  <a:srgbClr val="000000"/>
                </a:solidFill>
              </a:rPr>
              <a:t>2</a:t>
            </a:r>
            <a:r>
              <a:rPr lang="pl-PL" spc="-1" dirty="0">
                <a:solidFill>
                  <a:srgbClr val="000000"/>
                </a:solidFill>
              </a:rPr>
              <a:t>), jest o około 6% mniejsze niż wśród osób otyłych (wskaźnik BMI &gt; 30 kg/m</a:t>
            </a:r>
            <a:r>
              <a:rPr lang="pl-PL" spc="-1" baseline="30000" dirty="0">
                <a:solidFill>
                  <a:srgbClr val="000000"/>
                </a:solidFill>
              </a:rPr>
              <a:t>2</a:t>
            </a:r>
            <a:r>
              <a:rPr lang="pl-PL" spc="-1" dirty="0">
                <a:solidFill>
                  <a:srgbClr val="000000"/>
                </a:solidFill>
              </a:rPr>
              <a:t>).</a:t>
            </a:r>
            <a:endParaRPr lang="pl-PL" spc="-1" dirty="0">
              <a:latin typeface="Arial"/>
            </a:endParaRPr>
          </a:p>
          <a:p>
            <a:endParaRPr lang="pl-PL" dirty="0"/>
          </a:p>
        </p:txBody>
      </p:sp>
    </p:spTree>
    <p:extLst>
      <p:ext uri="{BB962C8B-B14F-4D97-AF65-F5344CB8AC3E}">
        <p14:creationId xmlns:p14="http://schemas.microsoft.com/office/powerpoint/2010/main" val="308110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764704"/>
            <a:ext cx="8534400" cy="758952"/>
          </a:xfrm>
        </p:spPr>
        <p:txBody>
          <a:bodyPr>
            <a:normAutofit fontScale="90000"/>
          </a:bodyPr>
          <a:lstStyle/>
          <a:p>
            <a:r>
              <a:rPr lang="pl-PL" sz="2700" dirty="0"/>
              <a:t>4. Bądź aktywny fizycznie w codziennym życiu. Ogranicz czas spędzany na siedząco.</a:t>
            </a:r>
            <a:r>
              <a:rPr lang="pl-PL" dirty="0"/>
              <a:t/>
            </a:r>
            <a:br>
              <a:rPr lang="pl-PL" dirty="0"/>
            </a:br>
            <a:endParaRPr lang="pl-PL" dirty="0"/>
          </a:p>
        </p:txBody>
      </p:sp>
      <p:sp>
        <p:nvSpPr>
          <p:cNvPr id="3" name="Symbol zastępczy zawartości 2"/>
          <p:cNvSpPr>
            <a:spLocks noGrp="1"/>
          </p:cNvSpPr>
          <p:nvPr>
            <p:ph sz="quarter" idx="1"/>
          </p:nvPr>
        </p:nvSpPr>
        <p:spPr/>
        <p:txBody>
          <a:bodyPr/>
          <a:lstStyle/>
          <a:p>
            <a:r>
              <a:rPr lang="pl-PL" spc="-1" dirty="0">
                <a:solidFill>
                  <a:srgbClr val="000000"/>
                </a:solidFill>
              </a:rPr>
              <a:t>Ryzyko zachorowania na raka u osób podejmujących umiarkowaną aktywność fizyczną przez co najmniej 30 minut dziennie (lub przez co najmniej 150 minut tygodniowo) jest o około 4% mniejsze niż w przypadku osób podejmujących mniej intensywną aktywność fizyczną</a:t>
            </a:r>
            <a:r>
              <a:rPr lang="pl-PL" spc="-1" dirty="0" smtClean="0">
                <a:solidFill>
                  <a:srgbClr val="000000"/>
                </a:solidFill>
              </a:rPr>
              <a:t>.</a:t>
            </a:r>
            <a:endParaRPr lang="pl-PL" spc="-1" dirty="0">
              <a:latin typeface="Arial"/>
            </a:endParaRPr>
          </a:p>
        </p:txBody>
      </p:sp>
    </p:spTree>
    <p:extLst>
      <p:ext uri="{BB962C8B-B14F-4D97-AF65-F5344CB8AC3E}">
        <p14:creationId xmlns:p14="http://schemas.microsoft.com/office/powerpoint/2010/main" val="152585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Aktywność fizyczna to nie tylko sport!</a:t>
            </a:r>
            <a:endParaRPr lang="pl-PL"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37994" y="1865334"/>
            <a:ext cx="8431499" cy="389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p:nvSpPr>
        <p:spPr>
          <a:xfrm>
            <a:off x="683568" y="2586236"/>
            <a:ext cx="2160240" cy="288032"/>
          </a:xfrm>
          <a:prstGeom prst="rect">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p:cNvSpPr/>
          <p:nvPr/>
        </p:nvSpPr>
        <p:spPr>
          <a:xfrm>
            <a:off x="683568" y="3140968"/>
            <a:ext cx="2160240" cy="288032"/>
          </a:xfrm>
          <a:prstGeom prst="rect">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3491880" y="2573288"/>
            <a:ext cx="2160240" cy="288032"/>
          </a:xfrm>
          <a:prstGeom prst="rect">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3491880" y="4869160"/>
            <a:ext cx="2160240" cy="288032"/>
          </a:xfrm>
          <a:prstGeom prst="rect">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6300192" y="2579050"/>
            <a:ext cx="2160240" cy="288032"/>
          </a:xfrm>
          <a:prstGeom prst="rect">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p:cNvSpPr/>
          <p:nvPr/>
        </p:nvSpPr>
        <p:spPr>
          <a:xfrm>
            <a:off x="6156176" y="4869160"/>
            <a:ext cx="2376264" cy="288032"/>
          </a:xfrm>
          <a:prstGeom prst="rect">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p:nvPr/>
        </p:nvSpPr>
        <p:spPr>
          <a:xfrm>
            <a:off x="3491880" y="5373216"/>
            <a:ext cx="2160240" cy="288032"/>
          </a:xfrm>
          <a:prstGeom prst="rect">
            <a:avLst/>
          </a:prstGeom>
          <a:no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87217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620688"/>
            <a:ext cx="8534400" cy="758952"/>
          </a:xfrm>
        </p:spPr>
        <p:txBody>
          <a:bodyPr>
            <a:normAutofit fontScale="90000"/>
          </a:bodyPr>
          <a:lstStyle/>
          <a:p>
            <a:r>
              <a:rPr lang="pl-PL" sz="3100" spc="-1" dirty="0">
                <a:solidFill>
                  <a:srgbClr val="7B9899"/>
                </a:solidFill>
              </a:rPr>
              <a:t>Jak w prosty sposób zwiększyć aktywność fizyczną?</a:t>
            </a:r>
            <a:r>
              <a:rPr lang="pl-PL" sz="3600" spc="-1" dirty="0">
                <a:latin typeface="Arial"/>
              </a:rPr>
              <a:t/>
            </a:r>
            <a:br>
              <a:rPr lang="pl-PL" sz="3600" spc="-1" dirty="0">
                <a:latin typeface="Arial"/>
              </a:rPr>
            </a:br>
            <a:endParaRPr lang="pl-PL" dirty="0"/>
          </a:p>
        </p:txBody>
      </p:sp>
      <p:sp>
        <p:nvSpPr>
          <p:cNvPr id="3" name="Symbol zastępczy zawartości 2"/>
          <p:cNvSpPr>
            <a:spLocks noGrp="1"/>
          </p:cNvSpPr>
          <p:nvPr>
            <p:ph sz="quarter" idx="1"/>
          </p:nvPr>
        </p:nvSpPr>
        <p:spPr/>
        <p:txBody>
          <a:bodyPr>
            <a:normAutofit fontScale="92500" lnSpcReduction="10000"/>
          </a:bodyPr>
          <a:lstStyle/>
          <a:p>
            <a:pPr indent="-273600" algn="just">
              <a:spcBef>
                <a:spcPts val="541"/>
              </a:spcBef>
              <a:buClr>
                <a:srgbClr val="D16349"/>
              </a:buClr>
              <a:buFont typeface="Wingdings 2" charset="2"/>
              <a:buChar char=""/>
            </a:pPr>
            <a:r>
              <a:rPr lang="pl-PL" spc="-1" dirty="0">
                <a:solidFill>
                  <a:srgbClr val="000000"/>
                </a:solidFill>
              </a:rPr>
              <a:t>ograniczyć pozycję siedzącą na rzecz pozycji stojącej</a:t>
            </a:r>
            <a:endParaRPr lang="pl-PL" spc="-1" dirty="0">
              <a:latin typeface="Arial"/>
            </a:endParaRPr>
          </a:p>
          <a:p>
            <a:pPr indent="-273600" algn="just">
              <a:spcBef>
                <a:spcPts val="541"/>
              </a:spcBef>
              <a:buClr>
                <a:srgbClr val="D16349"/>
              </a:buClr>
              <a:buFont typeface="Wingdings 2" charset="2"/>
              <a:buChar char=""/>
            </a:pPr>
            <a:r>
              <a:rPr lang="pl-PL" spc="-1" dirty="0">
                <a:solidFill>
                  <a:srgbClr val="000000"/>
                </a:solidFill>
              </a:rPr>
              <a:t>spacer z przystanku (</a:t>
            </a:r>
            <a:r>
              <a:rPr lang="pl-PL" spc="-1" dirty="0" smtClean="0">
                <a:solidFill>
                  <a:srgbClr val="000000"/>
                </a:solidFill>
              </a:rPr>
              <a:t>wysiadanie </a:t>
            </a:r>
            <a:r>
              <a:rPr lang="pl-PL" spc="-1" dirty="0">
                <a:solidFill>
                  <a:srgbClr val="000000"/>
                </a:solidFill>
              </a:rPr>
              <a:t>1-2 przystanki wcześniej)</a:t>
            </a:r>
            <a:endParaRPr lang="pl-PL" spc="-1" dirty="0">
              <a:latin typeface="Arial"/>
            </a:endParaRPr>
          </a:p>
          <a:p>
            <a:pPr indent="-273600" algn="just">
              <a:spcBef>
                <a:spcPts val="541"/>
              </a:spcBef>
              <a:buClr>
                <a:srgbClr val="D16349"/>
              </a:buClr>
              <a:buFont typeface="Wingdings 2" charset="2"/>
              <a:buChar char=""/>
            </a:pPr>
            <a:r>
              <a:rPr lang="pl-PL" spc="-1" dirty="0">
                <a:solidFill>
                  <a:srgbClr val="000000"/>
                </a:solidFill>
              </a:rPr>
              <a:t>parkowanie auta w większej odległości od miejsca docelowego</a:t>
            </a:r>
            <a:endParaRPr lang="pl-PL" spc="-1" dirty="0">
              <a:latin typeface="Arial"/>
            </a:endParaRPr>
          </a:p>
          <a:p>
            <a:pPr indent="-273600" algn="just">
              <a:spcBef>
                <a:spcPts val="541"/>
              </a:spcBef>
              <a:buClr>
                <a:srgbClr val="D16349"/>
              </a:buClr>
              <a:buFont typeface="Wingdings 2" charset="2"/>
              <a:buChar char=""/>
            </a:pPr>
            <a:r>
              <a:rPr lang="pl-PL" spc="-1" dirty="0">
                <a:solidFill>
                  <a:srgbClr val="000000"/>
                </a:solidFill>
              </a:rPr>
              <a:t>korzystanie ze schodów zamiast schodów ruchomych czy wind</a:t>
            </a:r>
            <a:endParaRPr lang="pl-PL" spc="-1" dirty="0">
              <a:latin typeface="Arial"/>
            </a:endParaRPr>
          </a:p>
          <a:p>
            <a:pPr indent="-273600" algn="just">
              <a:spcBef>
                <a:spcPts val="541"/>
              </a:spcBef>
              <a:buClr>
                <a:srgbClr val="D16349"/>
              </a:buClr>
              <a:buFont typeface="Wingdings 2" charset="2"/>
              <a:buChar char=""/>
            </a:pPr>
            <a:r>
              <a:rPr lang="pl-PL" spc="-1" dirty="0">
                <a:solidFill>
                  <a:srgbClr val="000000"/>
                </a:solidFill>
              </a:rPr>
              <a:t>znaleźć najwygodniejszą, sprawiającą najwięcej przyjemności aktywność – zaangażowanie kolegi/koleżanki ? </a:t>
            </a:r>
            <a:r>
              <a:rPr lang="pl-PL" spc="-1" dirty="0">
                <a:solidFill>
                  <a:srgbClr val="000000"/>
                </a:solidFill>
                <a:latin typeface="Wingdings"/>
              </a:rPr>
              <a:t></a:t>
            </a:r>
            <a:endParaRPr lang="pl-PL" spc="-1" dirty="0">
              <a:latin typeface="Arial"/>
            </a:endParaRPr>
          </a:p>
          <a:p>
            <a:pPr indent="-273600" algn="just">
              <a:spcBef>
                <a:spcPts val="541"/>
              </a:spcBef>
              <a:buClr>
                <a:srgbClr val="D16349"/>
              </a:buClr>
              <a:buFont typeface="Wingdings 2" charset="2"/>
              <a:buChar char=""/>
            </a:pPr>
            <a:r>
              <a:rPr lang="pl-PL" spc="-1" dirty="0">
                <a:solidFill>
                  <a:srgbClr val="000000"/>
                </a:solidFill>
              </a:rPr>
              <a:t>rozciąganie/fitness w warunkach domowych przed ulubionym filmem</a:t>
            </a:r>
            <a:endParaRPr lang="pl-PL" spc="-1" dirty="0">
              <a:latin typeface="Arial"/>
            </a:endParaRPr>
          </a:p>
          <a:p>
            <a:endParaRPr lang="pl-PL" dirty="0"/>
          </a:p>
        </p:txBody>
      </p:sp>
    </p:spTree>
    <p:extLst>
      <p:ext uri="{BB962C8B-B14F-4D97-AF65-F5344CB8AC3E}">
        <p14:creationId xmlns:p14="http://schemas.microsoft.com/office/powerpoint/2010/main" val="3194727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764704"/>
            <a:ext cx="8534400" cy="758952"/>
          </a:xfrm>
        </p:spPr>
        <p:txBody>
          <a:bodyPr>
            <a:normAutofit fontScale="90000"/>
          </a:bodyPr>
          <a:lstStyle/>
          <a:p>
            <a:r>
              <a:rPr lang="pl-PL" sz="3100" dirty="0"/>
              <a:t>5. Przestrzegaj zaleceń prawidłowego sposobu żywienia:</a:t>
            </a:r>
            <a:r>
              <a:rPr lang="pl-PL" dirty="0"/>
              <a:t/>
            </a:r>
            <a:br>
              <a:rPr lang="pl-PL" dirty="0"/>
            </a:br>
            <a:endParaRPr lang="pl-PL" dirty="0"/>
          </a:p>
        </p:txBody>
      </p:sp>
      <p:sp>
        <p:nvSpPr>
          <p:cNvPr id="3" name="Symbol zastępczy zawartości 2"/>
          <p:cNvSpPr>
            <a:spLocks noGrp="1"/>
          </p:cNvSpPr>
          <p:nvPr>
            <p:ph sz="quarter" idx="1"/>
          </p:nvPr>
        </p:nvSpPr>
        <p:spPr/>
        <p:txBody>
          <a:bodyPr/>
          <a:lstStyle/>
          <a:p>
            <a:pPr indent="-273600" algn="just">
              <a:spcBef>
                <a:spcPts val="541"/>
              </a:spcBef>
              <a:buClr>
                <a:srgbClr val="D16349"/>
              </a:buClr>
              <a:buFont typeface="Wingdings 2" charset="2"/>
              <a:buChar char=""/>
            </a:pPr>
            <a:r>
              <a:rPr lang="pl-PL" spc="-1" dirty="0">
                <a:solidFill>
                  <a:srgbClr val="000000"/>
                </a:solidFill>
              </a:rPr>
              <a:t>Stosowanie „urozmaiconej” diety oznacza spożywanie każdego rodzaju produktów np. należy dążyć do spożywania warzyw : liściastych (sałata), korzeniowych (marchew), mięsistych (cukinie) sałatkowych (pomidory), strączkowych (fasola). </a:t>
            </a:r>
            <a:endParaRPr lang="pl-PL" spc="-1" dirty="0">
              <a:latin typeface="Arial"/>
            </a:endParaRPr>
          </a:p>
          <a:p>
            <a:pPr indent="-273600" algn="just">
              <a:spcBef>
                <a:spcPts val="541"/>
              </a:spcBef>
              <a:buClr>
                <a:srgbClr val="D16349"/>
              </a:buClr>
              <a:buFont typeface="Wingdings 2" charset="2"/>
              <a:buChar char=""/>
            </a:pPr>
            <a:r>
              <a:rPr lang="pl-PL" spc="-1" dirty="0">
                <a:solidFill>
                  <a:srgbClr val="000000"/>
                </a:solidFill>
              </a:rPr>
              <a:t>Produkty pełnoziarniste wytworzone są ze zbóż, które nie zostały pozbawione zewnętrznych warstw. </a:t>
            </a:r>
            <a:r>
              <a:rPr lang="pl-PL" spc="-1" dirty="0" smtClean="0">
                <a:solidFill>
                  <a:srgbClr val="000000"/>
                </a:solidFill>
              </a:rPr>
              <a:t>Produkty </a:t>
            </a:r>
            <a:r>
              <a:rPr lang="pl-PL" spc="-1" dirty="0">
                <a:solidFill>
                  <a:srgbClr val="000000"/>
                </a:solidFill>
              </a:rPr>
              <a:t>takie sycą dłużej i dostarczają więcej niezbędnych składników odżywczych.</a:t>
            </a:r>
            <a:endParaRPr lang="pl-PL" spc="-1" dirty="0">
              <a:latin typeface="Arial"/>
            </a:endParaRPr>
          </a:p>
          <a:p>
            <a:endParaRPr lang="pl-PL" dirty="0"/>
          </a:p>
        </p:txBody>
      </p:sp>
    </p:spTree>
    <p:extLst>
      <p:ext uri="{BB962C8B-B14F-4D97-AF65-F5344CB8AC3E}">
        <p14:creationId xmlns:p14="http://schemas.microsoft.com/office/powerpoint/2010/main" val="2256554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692696"/>
            <a:ext cx="8534400" cy="758952"/>
          </a:xfrm>
        </p:spPr>
        <p:txBody>
          <a:bodyPr>
            <a:normAutofit fontScale="90000"/>
          </a:bodyPr>
          <a:lstStyle/>
          <a:p>
            <a:r>
              <a:rPr lang="pl-PL" sz="2700" dirty="0"/>
              <a:t>Ogranicz spożycie wysokokalorycznych produktów spożywczych i unikaj napojów słodzonych.</a:t>
            </a:r>
            <a:r>
              <a:rPr lang="pl-PL" dirty="0"/>
              <a:t/>
            </a:r>
            <a:br>
              <a:rPr lang="pl-PL" dirty="0"/>
            </a:br>
            <a:endParaRPr lang="pl-PL" dirty="0"/>
          </a:p>
        </p:txBody>
      </p:sp>
      <p:sp>
        <p:nvSpPr>
          <p:cNvPr id="3" name="Symbol zastępczy zawartości 2"/>
          <p:cNvSpPr>
            <a:spLocks noGrp="1"/>
          </p:cNvSpPr>
          <p:nvPr>
            <p:ph sz="quarter" idx="1"/>
          </p:nvPr>
        </p:nvSpPr>
        <p:spPr/>
        <p:txBody>
          <a:bodyPr>
            <a:normAutofit fontScale="85000" lnSpcReduction="10000"/>
          </a:bodyPr>
          <a:lstStyle/>
          <a:p>
            <a:pPr indent="-273600" algn="just">
              <a:spcBef>
                <a:spcPts val="541"/>
              </a:spcBef>
              <a:buClr>
                <a:srgbClr val="D16349"/>
              </a:buClr>
              <a:buFont typeface="Wingdings 2" charset="2"/>
              <a:buChar char=""/>
            </a:pPr>
            <a:r>
              <a:rPr lang="pl-PL" spc="-1" dirty="0">
                <a:solidFill>
                  <a:srgbClr val="000000"/>
                </a:solidFill>
              </a:rPr>
              <a:t>Żywność o wysokiej zawartości tłuszczu i cukru zawiera ponad </a:t>
            </a:r>
            <a:r>
              <a:rPr lang="pl-PL" spc="-1" dirty="0">
                <a:solidFill>
                  <a:srgbClr val="FF0000"/>
                </a:solidFill>
              </a:rPr>
              <a:t>20g tłuszczu i 15g cukru na 100g gotowego produktu.</a:t>
            </a:r>
            <a:endParaRPr lang="pl-PL" spc="-1" dirty="0">
              <a:solidFill>
                <a:srgbClr val="FF0000"/>
              </a:solidFill>
              <a:latin typeface="Arial"/>
            </a:endParaRPr>
          </a:p>
          <a:p>
            <a:pPr indent="-273600" algn="just">
              <a:spcBef>
                <a:spcPts val="541"/>
              </a:spcBef>
              <a:buClr>
                <a:srgbClr val="D16349"/>
              </a:buClr>
              <a:buFont typeface="Wingdings 2" charset="2"/>
              <a:buChar char=""/>
            </a:pPr>
            <a:r>
              <a:rPr lang="pl-PL" spc="-1" dirty="0">
                <a:solidFill>
                  <a:srgbClr val="000000"/>
                </a:solidFill>
              </a:rPr>
              <a:t>Im więcej tłuszczu i cukru w produkcie tym bardziej wzrasta jego kaloryczność – z tego względu takie „wysokoenergetyczne” produkty spożywane są w nadmiarze.</a:t>
            </a:r>
            <a:endParaRPr lang="pl-PL" spc="-1" dirty="0">
              <a:latin typeface="Arial"/>
            </a:endParaRPr>
          </a:p>
          <a:p>
            <a:pPr indent="-273600">
              <a:spcBef>
                <a:spcPts val="541"/>
              </a:spcBef>
              <a:buClr>
                <a:srgbClr val="D16349"/>
              </a:buClr>
              <a:buFont typeface="Wingdings 2" charset="2"/>
              <a:buChar char=""/>
            </a:pPr>
            <a:r>
              <a:rPr lang="pl-PL" spc="-1" dirty="0">
                <a:solidFill>
                  <a:srgbClr val="000000"/>
                </a:solidFill>
              </a:rPr>
              <a:t>Produkty wysokokaloryczne zawierają co najmniej </a:t>
            </a:r>
            <a:r>
              <a:rPr lang="pl-PL" spc="-1" dirty="0">
                <a:solidFill>
                  <a:srgbClr val="FF0000"/>
                </a:solidFill>
              </a:rPr>
              <a:t>225-275 kilokalorii w 100g</a:t>
            </a:r>
            <a:endParaRPr lang="pl-PL" spc="-1" dirty="0">
              <a:solidFill>
                <a:srgbClr val="FF0000"/>
              </a:solidFill>
              <a:latin typeface="Arial"/>
            </a:endParaRPr>
          </a:p>
          <a:p>
            <a:pPr indent="-273600">
              <a:spcBef>
                <a:spcPts val="541"/>
              </a:spcBef>
              <a:buClr>
                <a:srgbClr val="D16349"/>
              </a:buClr>
              <a:buFont typeface="Wingdings 2" charset="2"/>
              <a:buChar char=""/>
            </a:pPr>
            <a:r>
              <a:rPr lang="pl-PL" spc="-1" dirty="0">
                <a:solidFill>
                  <a:srgbClr val="000000"/>
                </a:solidFill>
              </a:rPr>
              <a:t>Większość napojów gazowanych i soków owocowych zawiera około 10 g cukru na 100 ml produktu – a zatem standardowa porcja 330 ml będzie zawierała 33 g cukru, co odpowiada około 6 łyżeczkom cukru i przekłada się na 130 kalorii.</a:t>
            </a:r>
            <a:endParaRPr lang="pl-PL" spc="-1" dirty="0">
              <a:latin typeface="Arial"/>
            </a:endParaRPr>
          </a:p>
          <a:p>
            <a:pPr indent="-273600">
              <a:spcBef>
                <a:spcPts val="541"/>
              </a:spcBef>
              <a:buClr>
                <a:srgbClr val="D16349"/>
              </a:buClr>
              <a:buFont typeface="Wingdings 2" charset="2"/>
              <a:buChar char=""/>
            </a:pPr>
            <a:r>
              <a:rPr lang="pl-PL" spc="-1" dirty="0">
                <a:solidFill>
                  <a:srgbClr val="000000"/>
                </a:solidFill>
              </a:rPr>
              <a:t>Do pokarmów wysokoenergetycznych zalicza się wszelkiego rodzaju żywność typu </a:t>
            </a:r>
            <a:r>
              <a:rPr lang="pl-PL" b="1" spc="-1" dirty="0">
                <a:solidFill>
                  <a:srgbClr val="000000"/>
                </a:solidFill>
              </a:rPr>
              <a:t>fast-food</a:t>
            </a:r>
            <a:endParaRPr lang="pl-PL" spc="-1" dirty="0">
              <a:latin typeface="Arial"/>
            </a:endParaRPr>
          </a:p>
          <a:p>
            <a:endParaRPr lang="pl-PL" dirty="0"/>
          </a:p>
        </p:txBody>
      </p:sp>
    </p:spTree>
    <p:extLst>
      <p:ext uri="{BB962C8B-B14F-4D97-AF65-F5344CB8AC3E}">
        <p14:creationId xmlns:p14="http://schemas.microsoft.com/office/powerpoint/2010/main" val="1071677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620688"/>
            <a:ext cx="8534400" cy="758952"/>
          </a:xfrm>
        </p:spPr>
        <p:txBody>
          <a:bodyPr>
            <a:normAutofit fontScale="90000"/>
          </a:bodyPr>
          <a:lstStyle/>
          <a:p>
            <a:r>
              <a:rPr lang="pl-PL" dirty="0"/>
              <a:t>Unikaj czerwonego oraz przetworzonego mięsa</a:t>
            </a:r>
            <a:br>
              <a:rPr lang="pl-PL" dirty="0"/>
            </a:br>
            <a:endParaRPr lang="pl-PL" dirty="0"/>
          </a:p>
        </p:txBody>
      </p:sp>
      <p:sp>
        <p:nvSpPr>
          <p:cNvPr id="3" name="Symbol zastępczy zawartości 2"/>
          <p:cNvSpPr>
            <a:spLocks noGrp="1"/>
          </p:cNvSpPr>
          <p:nvPr>
            <p:ph sz="quarter" idx="1"/>
          </p:nvPr>
        </p:nvSpPr>
        <p:spPr/>
        <p:txBody>
          <a:bodyPr>
            <a:normAutofit lnSpcReduction="10000"/>
          </a:bodyPr>
          <a:lstStyle/>
          <a:p>
            <a:pPr indent="-273600" algn="just">
              <a:spcBef>
                <a:spcPts val="541"/>
              </a:spcBef>
              <a:buClr>
                <a:srgbClr val="D16349"/>
              </a:buClr>
              <a:buFont typeface="Wingdings 2" charset="2"/>
              <a:buChar char=""/>
            </a:pPr>
            <a:r>
              <a:rPr lang="pl-PL" spc="-1" dirty="0">
                <a:solidFill>
                  <a:srgbClr val="000000"/>
                </a:solidFill>
              </a:rPr>
              <a:t>Zaleca się, aby unikać spożywania czerwonego mięsa w ilościach przekraczających </a:t>
            </a:r>
            <a:r>
              <a:rPr lang="pl-PL" spc="-1" dirty="0">
                <a:solidFill>
                  <a:srgbClr val="FF0000"/>
                </a:solidFill>
              </a:rPr>
              <a:t>500 g</a:t>
            </a:r>
            <a:r>
              <a:rPr lang="pl-PL" spc="-1" dirty="0">
                <a:solidFill>
                  <a:srgbClr val="000000"/>
                </a:solidFill>
              </a:rPr>
              <a:t> tygodniowo. Choć czerwone mięso zwiększa ryzyko zachorowania na raka jelita, to jest ono źródłem wielu pożądanych składników odżywczych.</a:t>
            </a:r>
            <a:endParaRPr lang="pl-PL" spc="-1" dirty="0">
              <a:latin typeface="Arial"/>
            </a:endParaRPr>
          </a:p>
          <a:p>
            <a:pPr indent="-273600" algn="just">
              <a:spcBef>
                <a:spcPts val="541"/>
              </a:spcBef>
              <a:buClr>
                <a:srgbClr val="D16349"/>
              </a:buClr>
              <a:buFont typeface="Wingdings 2" charset="2"/>
              <a:buChar char=""/>
            </a:pPr>
            <a:r>
              <a:rPr lang="pl-PL" spc="-1" dirty="0">
                <a:solidFill>
                  <a:srgbClr val="000000"/>
                </a:solidFill>
              </a:rPr>
              <a:t>„Przetworzone produkty mięsne” oznaczają mięso zakonserwowane w procesie wędzenia, suszenia, solenia lub poprzez dodanie konserwantów chemicznych. Do takich produktów zalicza się na przykład szynkę, bekon, salami oraz niektóre rodzaje kiełbas, m.in. parówki.</a:t>
            </a:r>
            <a:endParaRPr lang="pl-PL" spc="-1" dirty="0">
              <a:latin typeface="Arial"/>
            </a:endParaRPr>
          </a:p>
          <a:p>
            <a:endParaRPr lang="pl-PL" dirty="0"/>
          </a:p>
        </p:txBody>
      </p:sp>
    </p:spTree>
    <p:extLst>
      <p:ext uri="{BB962C8B-B14F-4D97-AF65-F5344CB8AC3E}">
        <p14:creationId xmlns:p14="http://schemas.microsoft.com/office/powerpoint/2010/main" val="1876235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692696"/>
            <a:ext cx="8534400" cy="758952"/>
          </a:xfrm>
        </p:spPr>
        <p:txBody>
          <a:bodyPr>
            <a:normAutofit fontScale="90000"/>
          </a:bodyPr>
          <a:lstStyle/>
          <a:p>
            <a:r>
              <a:rPr lang="pl-PL" sz="2200" dirty="0"/>
              <a:t>6. Jeśli pijesz alkohol dowolnego rodzaju, ogranicz jego spożycie. </a:t>
            </a:r>
            <a:br>
              <a:rPr lang="pl-PL" sz="2200" dirty="0"/>
            </a:br>
            <a:r>
              <a:rPr lang="pl-PL" sz="2200" dirty="0"/>
              <a:t>Abstynencja pomaga zapobiegać nowotworom.</a:t>
            </a:r>
            <a:r>
              <a:rPr lang="pl-PL" dirty="0"/>
              <a:t/>
            </a:r>
            <a:br>
              <a:rPr lang="pl-PL" dirty="0"/>
            </a:br>
            <a:endParaRPr lang="pl-PL" dirty="0"/>
          </a:p>
        </p:txBody>
      </p:sp>
      <p:sp>
        <p:nvSpPr>
          <p:cNvPr id="3" name="Symbol zastępczy zawartości 2"/>
          <p:cNvSpPr>
            <a:spLocks noGrp="1"/>
          </p:cNvSpPr>
          <p:nvPr>
            <p:ph sz="quarter" idx="1"/>
          </p:nvPr>
        </p:nvSpPr>
        <p:spPr/>
        <p:txBody>
          <a:bodyPr>
            <a:normAutofit fontScale="92500" lnSpcReduction="20000"/>
          </a:bodyPr>
          <a:lstStyle/>
          <a:p>
            <a:pPr marL="432000" indent="-323640" algn="just">
              <a:lnSpc>
                <a:spcPct val="100000"/>
              </a:lnSpc>
              <a:spcBef>
                <a:spcPts val="1417"/>
              </a:spcBef>
              <a:buClr>
                <a:srgbClr val="000000"/>
              </a:buClr>
              <a:buSzPct val="45000"/>
              <a:buFont typeface="Wingdings" charset="2"/>
              <a:buChar char=""/>
            </a:pPr>
            <a:r>
              <a:rPr lang="pl-PL" spc="-1" dirty="0">
                <a:solidFill>
                  <a:srgbClr val="000000"/>
                </a:solidFill>
              </a:rPr>
              <a:t>Picie każdego rodzaju alkoholu może powodować co najmniej siedem rodzajów raka: raka jamy ustnej, przełyku, gardła i krtani, wątroby, jelita grubego (okrężnicy i odbytnicy) i piersi.</a:t>
            </a:r>
            <a:endParaRPr lang="pl-PL" spc="-1" dirty="0">
              <a:latin typeface="Arial"/>
            </a:endParaRPr>
          </a:p>
          <a:p>
            <a:pPr marL="432000" indent="-323640" algn="just">
              <a:lnSpc>
                <a:spcPct val="100000"/>
              </a:lnSpc>
              <a:spcBef>
                <a:spcPts val="1417"/>
              </a:spcBef>
              <a:buClr>
                <a:srgbClr val="000000"/>
              </a:buClr>
              <a:buSzPct val="45000"/>
              <a:buFont typeface="Wingdings" charset="2"/>
              <a:buChar char=""/>
            </a:pPr>
            <a:r>
              <a:rPr lang="pl-PL" spc="-1" dirty="0">
                <a:solidFill>
                  <a:srgbClr val="000000"/>
                </a:solidFill>
              </a:rPr>
              <a:t>Skutki spożywania alkoholu:</a:t>
            </a:r>
            <a:endParaRPr lang="pl-PL" spc="-1" dirty="0">
              <a:latin typeface="Arial"/>
            </a:endParaRPr>
          </a:p>
          <a:p>
            <a:pPr marL="432000" indent="-323640" algn="just">
              <a:lnSpc>
                <a:spcPct val="100000"/>
              </a:lnSpc>
              <a:spcBef>
                <a:spcPts val="1417"/>
              </a:spcBef>
              <a:buClr>
                <a:srgbClr val="000000"/>
              </a:buClr>
              <a:buSzPct val="45000"/>
              <a:buFont typeface="Wingdings" charset="2"/>
              <a:buChar char=""/>
            </a:pPr>
            <a:r>
              <a:rPr lang="pl-PL" b="1" spc="-1" smtClean="0">
                <a:solidFill>
                  <a:srgbClr val="000000"/>
                </a:solidFill>
              </a:rPr>
              <a:t>etanol </a:t>
            </a:r>
            <a:r>
              <a:rPr lang="pl-PL" b="1" spc="-1" dirty="0" smtClean="0">
                <a:solidFill>
                  <a:srgbClr val="000000"/>
                </a:solidFill>
              </a:rPr>
              <a:t>→  aldehyd octowy </a:t>
            </a:r>
            <a:r>
              <a:rPr lang="pl-PL" spc="-1" dirty="0" smtClean="0">
                <a:solidFill>
                  <a:srgbClr val="000000"/>
                </a:solidFill>
              </a:rPr>
              <a:t>– substancje rakotwórcze</a:t>
            </a:r>
            <a:endParaRPr lang="pl-PL" spc="-1" dirty="0" smtClean="0">
              <a:latin typeface="Arial"/>
            </a:endParaRPr>
          </a:p>
          <a:p>
            <a:pPr marL="432000" indent="-323640" algn="just">
              <a:lnSpc>
                <a:spcPct val="100000"/>
              </a:lnSpc>
              <a:spcBef>
                <a:spcPts val="1417"/>
              </a:spcBef>
              <a:buClr>
                <a:srgbClr val="000000"/>
              </a:buClr>
              <a:buSzPct val="45000"/>
              <a:buFont typeface="Wingdings" charset="2"/>
              <a:buChar char=""/>
            </a:pPr>
            <a:r>
              <a:rPr lang="pl-PL" spc="-1" dirty="0" smtClean="0">
                <a:solidFill>
                  <a:srgbClr val="000000"/>
                </a:solidFill>
              </a:rPr>
              <a:t>- </a:t>
            </a:r>
            <a:r>
              <a:rPr lang="pl-PL" spc="-1" dirty="0">
                <a:solidFill>
                  <a:srgbClr val="000000"/>
                </a:solidFill>
              </a:rPr>
              <a:t>alkohol niszczy komórki wątroby doprowadzając do jej marskości, która zwiększa ryzyko zachorowania na raka</a:t>
            </a:r>
            <a:endParaRPr lang="pl-PL" spc="-1" dirty="0">
              <a:latin typeface="Arial"/>
            </a:endParaRPr>
          </a:p>
          <a:p>
            <a:pPr marL="432000" indent="-323640" algn="just">
              <a:lnSpc>
                <a:spcPct val="100000"/>
              </a:lnSpc>
              <a:spcBef>
                <a:spcPts val="1417"/>
              </a:spcBef>
              <a:buClr>
                <a:srgbClr val="000000"/>
              </a:buClr>
              <a:buSzPct val="45000"/>
              <a:buFont typeface="Wingdings" charset="2"/>
              <a:buChar char=""/>
            </a:pPr>
            <a:r>
              <a:rPr lang="pl-PL" spc="-1" dirty="0">
                <a:solidFill>
                  <a:srgbClr val="000000"/>
                </a:solidFill>
              </a:rPr>
              <a:t>- wpływ na hormony – etanol zwiększa poziom estrogenu, którego zwiększony poziom zwiększa ryzyko raka piersi</a:t>
            </a:r>
            <a:endParaRPr lang="pl-PL" spc="-1" dirty="0">
              <a:latin typeface="Arial"/>
            </a:endParaRPr>
          </a:p>
          <a:p>
            <a:endParaRPr lang="pl-PL" dirty="0"/>
          </a:p>
        </p:txBody>
      </p:sp>
    </p:spTree>
    <p:extLst>
      <p:ext uri="{BB962C8B-B14F-4D97-AF65-F5344CB8AC3E}">
        <p14:creationId xmlns:p14="http://schemas.microsoft.com/office/powerpoint/2010/main" val="2729267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t>
            </a:r>
            <a:br>
              <a:rPr lang="pl-PL" dirty="0" smtClean="0"/>
            </a:br>
            <a:r>
              <a:rPr lang="pl-PL" dirty="0"/>
              <a:t> </a:t>
            </a:r>
          </a:p>
        </p:txBody>
      </p:sp>
      <p:sp>
        <p:nvSpPr>
          <p:cNvPr id="3" name="Symbol zastępczy zawartości 2"/>
          <p:cNvSpPr>
            <a:spLocks noGrp="1"/>
          </p:cNvSpPr>
          <p:nvPr>
            <p:ph sz="quarter" idx="1"/>
          </p:nvPr>
        </p:nvSpPr>
        <p:spPr/>
        <p:txBody>
          <a:bodyPr/>
          <a:lstStyle/>
          <a:p>
            <a:pPr algn="just"/>
            <a:r>
              <a:rPr lang="pl-PL" spc="-1" dirty="0">
                <a:solidFill>
                  <a:srgbClr val="000000"/>
                </a:solidFill>
              </a:rPr>
              <a:t>Szczególnie niebezpieczną sytuacją jest łączenie palenia papierosów i spożywania alkoholu. Na skutek spożywania alkoholu komórki jamy ustnej i gardła ulegają uszkodzeniu więc zdecydowanie łatwiej dochodzi do wchłaniania składników dymu tytoniowego. </a:t>
            </a:r>
            <a:endParaRPr lang="pl-PL" dirty="0"/>
          </a:p>
        </p:txBody>
      </p:sp>
    </p:spTree>
    <p:extLst>
      <p:ext uri="{BB962C8B-B14F-4D97-AF65-F5344CB8AC3E}">
        <p14:creationId xmlns:p14="http://schemas.microsoft.com/office/powerpoint/2010/main" val="658604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764704"/>
            <a:ext cx="8534400" cy="758952"/>
          </a:xfrm>
        </p:spPr>
        <p:txBody>
          <a:bodyPr>
            <a:normAutofit fontScale="90000"/>
          </a:bodyPr>
          <a:lstStyle/>
          <a:p>
            <a:r>
              <a:rPr lang="pl-PL" sz="2000" dirty="0"/>
              <a:t>7. Unikaj nadmiernej ekspozycji na promienie słoneczne (dotyczy to szczególnie dzieci). Chroń się przed słońcem, używaj produktów przeznaczonych do ochrony przeciwsłonecznej. Nie korzystaj z solarium.</a:t>
            </a:r>
            <a:r>
              <a:rPr lang="pl-PL" dirty="0"/>
              <a:t/>
            </a:r>
            <a:br>
              <a:rPr lang="pl-PL" dirty="0"/>
            </a:br>
            <a:endParaRPr lang="pl-PL" dirty="0"/>
          </a:p>
        </p:txBody>
      </p:sp>
      <p:sp>
        <p:nvSpPr>
          <p:cNvPr id="3" name="Symbol zastępczy zawartości 2"/>
          <p:cNvSpPr>
            <a:spLocks noGrp="1"/>
          </p:cNvSpPr>
          <p:nvPr>
            <p:ph sz="quarter" idx="1"/>
          </p:nvPr>
        </p:nvSpPr>
        <p:spPr>
          <a:xfrm>
            <a:off x="251520" y="1628800"/>
            <a:ext cx="8568952" cy="4572000"/>
          </a:xfrm>
        </p:spPr>
        <p:txBody>
          <a:bodyPr>
            <a:normAutofit lnSpcReduction="10000"/>
          </a:bodyPr>
          <a:lstStyle/>
          <a:p>
            <a:pPr marL="432000" indent="-324000" algn="just">
              <a:spcBef>
                <a:spcPts val="1417"/>
              </a:spcBef>
              <a:buClr>
                <a:srgbClr val="000000"/>
              </a:buClr>
              <a:buSzPct val="45000"/>
              <a:buFont typeface="Wingdings" charset="2"/>
              <a:buChar char=""/>
            </a:pPr>
            <a:r>
              <a:rPr lang="pl-PL" sz="2800" spc="-1" dirty="0"/>
              <a:t>Promieniowanie UV powoduje uszkodzenia skóry, które w perspektywie długofalowej mogą prowadzić do nowotworów skóry. Rak skóry jest najczęstszym rodzajem raka na świecie </a:t>
            </a:r>
            <a:r>
              <a:rPr lang="pl-PL" sz="2800" spc="-1" dirty="0" smtClean="0"/>
              <a:t/>
            </a:r>
            <a:br>
              <a:rPr lang="pl-PL" sz="2800" spc="-1" dirty="0" smtClean="0"/>
            </a:br>
            <a:r>
              <a:rPr lang="pl-PL" sz="2800" spc="-1" dirty="0" smtClean="0"/>
              <a:t>w </a:t>
            </a:r>
            <a:r>
              <a:rPr lang="pl-PL" sz="2800" spc="-1" dirty="0"/>
              <a:t>społeczeństwach, w których dominuje jasna karnacja</a:t>
            </a:r>
          </a:p>
          <a:p>
            <a:pPr marL="432000" indent="-324000" algn="just">
              <a:spcBef>
                <a:spcPts val="1417"/>
              </a:spcBef>
              <a:buClr>
                <a:srgbClr val="000000"/>
              </a:buClr>
              <a:buSzPct val="45000"/>
              <a:buFont typeface="Wingdings" charset="2"/>
              <a:buChar char=""/>
            </a:pPr>
            <a:r>
              <a:rPr lang="pl-PL" sz="2800" spc="-1" dirty="0"/>
              <a:t>Istnieją różne rodzaje raka skóry. Czerniak powstaje w komórkach wytwarzających pigment </a:t>
            </a:r>
            <a:r>
              <a:rPr lang="pl-PL" sz="2800" spc="-1" dirty="0" smtClean="0"/>
              <a:t/>
            </a:r>
            <a:br>
              <a:rPr lang="pl-PL" sz="2800" spc="-1" dirty="0" smtClean="0"/>
            </a:br>
            <a:r>
              <a:rPr lang="pl-PL" sz="2800" spc="-1" dirty="0" smtClean="0"/>
              <a:t>i jest </a:t>
            </a:r>
            <a:r>
              <a:rPr lang="pl-PL" sz="2800" spc="-1" dirty="0"/>
              <a:t>najbardziej agresywnym rodzajem raka, który, w przypadku późnego wykrycia, nie daje dużych szans pacjentowi.</a:t>
            </a:r>
          </a:p>
          <a:p>
            <a:endParaRPr lang="pl-PL" dirty="0"/>
          </a:p>
        </p:txBody>
      </p:sp>
    </p:spTree>
    <p:extLst>
      <p:ext uri="{BB962C8B-B14F-4D97-AF65-F5344CB8AC3E}">
        <p14:creationId xmlns:p14="http://schemas.microsoft.com/office/powerpoint/2010/main" val="426559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620688"/>
            <a:ext cx="8534400" cy="758952"/>
          </a:xfrm>
        </p:spPr>
        <p:txBody>
          <a:bodyPr>
            <a:normAutofit fontScale="90000"/>
          </a:bodyPr>
          <a:lstStyle/>
          <a:p>
            <a:pPr lvl="0">
              <a:spcBef>
                <a:spcPts val="0"/>
              </a:spcBef>
            </a:pPr>
            <a:r>
              <a:rPr lang="pl-PL" spc="-1" dirty="0">
                <a:solidFill>
                  <a:srgbClr val="7B9899"/>
                </a:solidFill>
                <a:ea typeface="+mn-ea"/>
                <a:cs typeface="+mn-cs"/>
              </a:rPr>
              <a:t>Czym jest rak? Czym jest spowodowany?</a:t>
            </a:r>
            <a:r>
              <a:rPr lang="pl-PL" spc="-1" dirty="0">
                <a:solidFill>
                  <a:prstClr val="black"/>
                </a:solidFill>
                <a:latin typeface="Arial"/>
                <a:ea typeface="+mn-ea"/>
                <a:cs typeface="+mn-cs"/>
              </a:rPr>
              <a:t/>
            </a:r>
            <a:br>
              <a:rPr lang="pl-PL" spc="-1" dirty="0">
                <a:solidFill>
                  <a:prstClr val="black"/>
                </a:solidFill>
                <a:latin typeface="Arial"/>
                <a:ea typeface="+mn-ea"/>
                <a:cs typeface="+mn-cs"/>
              </a:rPr>
            </a:br>
            <a:endParaRPr lang="pl-PL" dirty="0"/>
          </a:p>
        </p:txBody>
      </p:sp>
      <p:sp>
        <p:nvSpPr>
          <p:cNvPr id="3" name="Symbol zastępczy zawartości 2"/>
          <p:cNvSpPr>
            <a:spLocks noGrp="1"/>
          </p:cNvSpPr>
          <p:nvPr>
            <p:ph sz="quarter" idx="1"/>
          </p:nvPr>
        </p:nvSpPr>
        <p:spPr/>
        <p:txBody>
          <a:bodyPr>
            <a:normAutofit lnSpcReduction="10000"/>
          </a:bodyPr>
          <a:lstStyle/>
          <a:p>
            <a:pPr indent="-273600" algn="just">
              <a:spcBef>
                <a:spcPts val="541"/>
              </a:spcBef>
              <a:buClr>
                <a:srgbClr val="D16349"/>
              </a:buClr>
              <a:buFont typeface="Wingdings 2" charset="2"/>
              <a:buChar char=""/>
            </a:pPr>
            <a:r>
              <a:rPr lang="pl-PL" spc="-1" dirty="0">
                <a:solidFill>
                  <a:srgbClr val="000000"/>
                </a:solidFill>
              </a:rPr>
              <a:t>Jest to proces chorobowy związany </a:t>
            </a:r>
            <a:r>
              <a:rPr lang="pl-PL" dirty="0"/>
              <a:t/>
            </a:r>
            <a:br>
              <a:rPr lang="pl-PL" dirty="0"/>
            </a:br>
            <a:r>
              <a:rPr lang="pl-PL" spc="-1" dirty="0">
                <a:solidFill>
                  <a:srgbClr val="000000"/>
                </a:solidFill>
              </a:rPr>
              <a:t>z niekontrolowanym rozrostem komórek, które tworzą guzy, które następowo mogą dawać przerzuty do innych odległych części ciała.</a:t>
            </a:r>
            <a:endParaRPr lang="pl-PL" spc="-1" dirty="0">
              <a:latin typeface="Arial"/>
            </a:endParaRPr>
          </a:p>
          <a:p>
            <a:pPr indent="-273600" algn="just">
              <a:spcBef>
                <a:spcPts val="541"/>
              </a:spcBef>
              <a:buClr>
                <a:srgbClr val="D16349"/>
              </a:buClr>
              <a:buFont typeface="Wingdings 2" charset="2"/>
              <a:buChar char=""/>
            </a:pPr>
            <a:r>
              <a:rPr lang="pl-PL" spc="-1" dirty="0">
                <a:solidFill>
                  <a:srgbClr val="000000"/>
                </a:solidFill>
              </a:rPr>
              <a:t>Nowotwory są jedną z głównych przyczyn śmierci w Unii Europejskiej</a:t>
            </a:r>
            <a:endParaRPr lang="pl-PL" spc="-1" dirty="0">
              <a:latin typeface="Arial"/>
            </a:endParaRPr>
          </a:p>
          <a:p>
            <a:pPr indent="-273600" algn="just">
              <a:spcBef>
                <a:spcPts val="541"/>
              </a:spcBef>
              <a:buClr>
                <a:srgbClr val="D16349"/>
              </a:buClr>
              <a:buFont typeface="Wingdings 2" charset="2"/>
              <a:buChar char=""/>
            </a:pPr>
            <a:r>
              <a:rPr lang="pl-PL" spc="-1" dirty="0">
                <a:solidFill>
                  <a:srgbClr val="000000"/>
                </a:solidFill>
              </a:rPr>
              <a:t>Raka najczęściej diagnozuje się u osób </a:t>
            </a:r>
            <a:r>
              <a:rPr lang="pl-PL" dirty="0"/>
              <a:t/>
            </a:r>
            <a:br>
              <a:rPr lang="pl-PL" dirty="0"/>
            </a:br>
            <a:r>
              <a:rPr lang="pl-PL" spc="-1" dirty="0">
                <a:solidFill>
                  <a:srgbClr val="000000"/>
                </a:solidFill>
              </a:rPr>
              <a:t>w średnim wieku, natomiast zmiany na poziomie komórkowym rozpoczynają się znacznie wcześniej dlatego bardzo ważna jest prewencja </a:t>
            </a:r>
            <a:r>
              <a:rPr lang="pl-PL" dirty="0"/>
              <a:t/>
            </a:r>
            <a:br>
              <a:rPr lang="pl-PL" dirty="0"/>
            </a:br>
            <a:r>
              <a:rPr lang="pl-PL" spc="-1" dirty="0">
                <a:solidFill>
                  <a:srgbClr val="000000"/>
                </a:solidFill>
              </a:rPr>
              <a:t>i profilaktyka.</a:t>
            </a:r>
            <a:endParaRPr lang="pl-PL" spc="-1" dirty="0">
              <a:latin typeface="Arial"/>
            </a:endParaRPr>
          </a:p>
          <a:p>
            <a:endParaRPr lang="pl-PL" dirty="0"/>
          </a:p>
        </p:txBody>
      </p:sp>
    </p:spTree>
    <p:extLst>
      <p:ext uri="{BB962C8B-B14F-4D97-AF65-F5344CB8AC3E}">
        <p14:creationId xmlns:p14="http://schemas.microsoft.com/office/powerpoint/2010/main" val="3426522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sz="quarter" idx="1"/>
          </p:nvPr>
        </p:nvSpPr>
        <p:spPr/>
        <p:txBody>
          <a:bodyPr/>
          <a:lstStyle/>
          <a:p>
            <a:pPr algn="just"/>
            <a:r>
              <a:rPr lang="pl-PL" sz="2800" spc="-1" dirty="0"/>
              <a:t>Poziom uszkodzeń rośnie wraz z wydłużeniem czasu narażenia na działanie promieni słonecznych </a:t>
            </a:r>
            <a:r>
              <a:rPr lang="pl-PL" sz="2800" spc="-1" dirty="0" smtClean="0"/>
              <a:t>szczególnie około </a:t>
            </a:r>
            <a:r>
              <a:rPr lang="pl-PL" sz="2800" spc="-1" dirty="0"/>
              <a:t>południa, w najcieplejszej porze dnia (np. pomiędzy godziną 11:00 a godziną 15:00) i podczas miesięcy letnich.</a:t>
            </a:r>
          </a:p>
          <a:p>
            <a:endParaRPr lang="pl-PL" dirty="0"/>
          </a:p>
        </p:txBody>
      </p:sp>
    </p:spTree>
    <p:extLst>
      <p:ext uri="{BB962C8B-B14F-4D97-AF65-F5344CB8AC3E}">
        <p14:creationId xmlns:p14="http://schemas.microsoft.com/office/powerpoint/2010/main" val="4046638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Jak chronić się przed promieniowaniem UV?</a:t>
            </a:r>
            <a:endParaRPr lang="pl-PL" dirty="0"/>
          </a:p>
        </p:txBody>
      </p:sp>
      <p:sp>
        <p:nvSpPr>
          <p:cNvPr id="3" name="Symbol zastępczy zawartości 2"/>
          <p:cNvSpPr>
            <a:spLocks noGrp="1"/>
          </p:cNvSpPr>
          <p:nvPr>
            <p:ph sz="quarter" idx="1"/>
          </p:nvPr>
        </p:nvSpPr>
        <p:spPr/>
        <p:txBody>
          <a:bodyPr>
            <a:normAutofit fontScale="92500" lnSpcReduction="20000"/>
          </a:bodyPr>
          <a:lstStyle/>
          <a:p>
            <a:pPr marL="432000" indent="-324000" algn="just">
              <a:spcBef>
                <a:spcPts val="1417"/>
              </a:spcBef>
              <a:buClr>
                <a:srgbClr val="000000"/>
              </a:buClr>
              <a:buSzPct val="45000"/>
              <a:buFont typeface="Wingdings" charset="2"/>
              <a:buChar char=""/>
            </a:pPr>
            <a:r>
              <a:rPr lang="pl-PL" sz="2800" spc="-1" dirty="0">
                <a:latin typeface="+mj-lt"/>
              </a:rPr>
              <a:t>Spędzanie jak największej ilości czasu na świeżym powietrzu w miejscach dobrze zacienionych</a:t>
            </a:r>
          </a:p>
          <a:p>
            <a:pPr marL="432000" indent="-324000" algn="just">
              <a:spcBef>
                <a:spcPts val="1417"/>
              </a:spcBef>
              <a:buClr>
                <a:srgbClr val="000000"/>
              </a:buClr>
              <a:buSzPct val="45000"/>
              <a:buFont typeface="Wingdings" charset="2"/>
              <a:buChar char=""/>
            </a:pPr>
            <a:r>
              <a:rPr lang="pl-PL" sz="2800" spc="-1" dirty="0">
                <a:latin typeface="+mj-lt"/>
              </a:rPr>
              <a:t>Ochrona głowy – zakładanie czapek, lekkich kapeluszy, chust itp..</a:t>
            </a:r>
          </a:p>
          <a:p>
            <a:pPr marL="432000" indent="-324000" algn="just">
              <a:spcBef>
                <a:spcPts val="1417"/>
              </a:spcBef>
              <a:buClr>
                <a:srgbClr val="000000"/>
              </a:buClr>
              <a:buSzPct val="45000"/>
              <a:buFont typeface="Wingdings" charset="2"/>
              <a:buChar char=""/>
            </a:pPr>
            <a:r>
              <a:rPr lang="pl-PL" sz="2800" spc="-1" dirty="0">
                <a:latin typeface="+mj-lt"/>
              </a:rPr>
              <a:t>Stosowanie kremów z filtrem – co najmniej SPF 15 </a:t>
            </a:r>
            <a:r>
              <a:rPr lang="pl-PL" sz="2800" spc="-1" dirty="0" smtClean="0">
                <a:latin typeface="+mj-lt"/>
              </a:rPr>
              <a:t/>
            </a:r>
            <a:br>
              <a:rPr lang="pl-PL" sz="2800" spc="-1" dirty="0" smtClean="0">
                <a:latin typeface="+mj-lt"/>
              </a:rPr>
            </a:br>
            <a:r>
              <a:rPr lang="pl-PL" sz="2800" spc="-1" dirty="0" smtClean="0">
                <a:latin typeface="+mj-lt"/>
              </a:rPr>
              <a:t>(</a:t>
            </a:r>
            <a:r>
              <a:rPr lang="pl-PL" sz="2800" spc="-1" dirty="0">
                <a:latin typeface="+mj-lt"/>
              </a:rPr>
              <a:t>w przypadku codziennego stosowania) lub SPF 30 </a:t>
            </a:r>
            <a:r>
              <a:rPr lang="pl-PL" sz="2800" spc="-1" dirty="0" smtClean="0">
                <a:latin typeface="+mj-lt"/>
              </a:rPr>
              <a:t/>
            </a:r>
            <a:br>
              <a:rPr lang="pl-PL" sz="2800" spc="-1" dirty="0" smtClean="0">
                <a:latin typeface="+mj-lt"/>
              </a:rPr>
            </a:br>
            <a:r>
              <a:rPr lang="pl-PL" sz="2800" spc="-1" dirty="0" smtClean="0">
                <a:latin typeface="+mj-lt"/>
              </a:rPr>
              <a:t>(</a:t>
            </a:r>
            <a:r>
              <a:rPr lang="pl-PL" sz="2800" spc="-1" dirty="0">
                <a:latin typeface="+mj-lt"/>
              </a:rPr>
              <a:t>w przypadku aktywnego wypoczynku np.. nad morzem itp.). </a:t>
            </a:r>
          </a:p>
          <a:p>
            <a:pPr marL="432000" indent="-324000" algn="just">
              <a:spcBef>
                <a:spcPts val="1417"/>
              </a:spcBef>
              <a:buClr>
                <a:srgbClr val="000000"/>
              </a:buClr>
              <a:buSzPct val="45000"/>
              <a:buFont typeface="Wingdings" charset="2"/>
              <a:buChar char=""/>
            </a:pPr>
            <a:r>
              <a:rPr lang="pl-PL" sz="2800" spc="-1" dirty="0">
                <a:latin typeface="+mj-lt"/>
              </a:rPr>
              <a:t>Istotna jest technika stosowania kremów – należy nakładać solidną warstwę kremu co najmniej 15-30 minut przed wyjściem na słońce a następnie nałożyć powtórnie po 30-60 minutach.</a:t>
            </a:r>
          </a:p>
          <a:p>
            <a:endParaRPr lang="pl-PL" dirty="0"/>
          </a:p>
        </p:txBody>
      </p:sp>
    </p:spTree>
    <p:extLst>
      <p:ext uri="{BB962C8B-B14F-4D97-AF65-F5344CB8AC3E}">
        <p14:creationId xmlns:p14="http://schemas.microsoft.com/office/powerpoint/2010/main" val="1120024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476672"/>
            <a:ext cx="8534400" cy="758952"/>
          </a:xfrm>
        </p:spPr>
        <p:txBody>
          <a:bodyPr>
            <a:noAutofit/>
          </a:bodyPr>
          <a:lstStyle/>
          <a:p>
            <a:r>
              <a:rPr lang="pl-PL" sz="1800" dirty="0"/>
              <a:t>7. Chroń się przed działaniem substancji rakotwórczych w miejscu pracy. Postępuj zgodnie z zaleceniami dotyczącymi bezpieczeństwa i higieny pracy.</a:t>
            </a:r>
            <a:r>
              <a:rPr lang="pl-PL" sz="2000" dirty="0"/>
              <a:t/>
            </a:r>
            <a:br>
              <a:rPr lang="pl-PL" sz="2000" dirty="0"/>
            </a:br>
            <a:endParaRPr lang="pl-PL" sz="2000" dirty="0"/>
          </a:p>
        </p:txBody>
      </p:sp>
      <p:sp>
        <p:nvSpPr>
          <p:cNvPr id="3" name="Symbol zastępczy zawartości 2"/>
          <p:cNvSpPr>
            <a:spLocks noGrp="1"/>
          </p:cNvSpPr>
          <p:nvPr>
            <p:ph sz="quarter" idx="1"/>
          </p:nvPr>
        </p:nvSpPr>
        <p:spPr>
          <a:xfrm>
            <a:off x="179512" y="1556792"/>
            <a:ext cx="8784976" cy="4854280"/>
          </a:xfrm>
        </p:spPr>
        <p:txBody>
          <a:bodyPr>
            <a:normAutofit/>
          </a:bodyPr>
          <a:lstStyle/>
          <a:p>
            <a:pPr algn="just"/>
            <a:r>
              <a:rPr lang="pl-PL" sz="2800" spc="-1" dirty="0" smtClean="0"/>
              <a:t>Ogólnie </a:t>
            </a:r>
            <a:r>
              <a:rPr lang="pl-PL" sz="2800" spc="-1" dirty="0"/>
              <a:t>rzecz biorąc, w przypadku substancji rakotwórczych nie ustala się żadnej konkretnej „bezpiecznej dawki” i zaleca się stosowanie polityki całkowitego unikania kontaktu </a:t>
            </a:r>
            <a:br>
              <a:rPr lang="pl-PL" sz="2800" spc="-1" dirty="0"/>
            </a:br>
            <a:r>
              <a:rPr lang="pl-PL" sz="2800" spc="-1" dirty="0"/>
              <a:t>z takimi substancjami – dotyczy to na przykład niektórych substancji rakotwórczych, na których działanie dana osoba może być narażona w pracy</a:t>
            </a:r>
          </a:p>
          <a:p>
            <a:endParaRPr lang="pl-PL" dirty="0"/>
          </a:p>
        </p:txBody>
      </p:sp>
    </p:spTree>
    <p:extLst>
      <p:ext uri="{BB962C8B-B14F-4D97-AF65-F5344CB8AC3E}">
        <p14:creationId xmlns:p14="http://schemas.microsoft.com/office/powerpoint/2010/main" val="1722419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1600" dirty="0" smtClean="0"/>
              <a:t>8. Dowiedz </a:t>
            </a:r>
            <a:r>
              <a:rPr lang="pl-PL" sz="1600" dirty="0"/>
              <a:t>się, czy w domu jesteś narażony na naturalne promieniowanie spowodowane wysokim stężeniem radonu. Podejmij działania na rzecz zmniejszenia jego poziomu.</a:t>
            </a:r>
          </a:p>
        </p:txBody>
      </p:sp>
      <p:sp>
        <p:nvSpPr>
          <p:cNvPr id="3" name="Symbol zastępczy zawartości 2"/>
          <p:cNvSpPr>
            <a:spLocks noGrp="1"/>
          </p:cNvSpPr>
          <p:nvPr>
            <p:ph sz="quarter" idx="1"/>
          </p:nvPr>
        </p:nvSpPr>
        <p:spPr/>
        <p:txBody>
          <a:bodyPr>
            <a:normAutofit lnSpcReduction="10000"/>
          </a:bodyPr>
          <a:lstStyle/>
          <a:p>
            <a:pPr algn="just"/>
            <a:r>
              <a:rPr lang="pl-PL" dirty="0"/>
              <a:t>Radon to naturalny gaz promieniotwórczy występujący w skorupie ziemskiej</a:t>
            </a:r>
            <a:r>
              <a:rPr lang="pl-PL" dirty="0" smtClean="0"/>
              <a:t>.</a:t>
            </a:r>
          </a:p>
          <a:p>
            <a:pPr algn="just"/>
            <a:r>
              <a:rPr lang="pl-PL" dirty="0"/>
              <a:t>Choć sam radon jest gazem, produkty jego rozpadu promieniotwórczego już nie, dlatego też produkty te łączą się z cząstkami pyłu w powietrzu. Promieniowanie </a:t>
            </a:r>
            <a:r>
              <a:rPr lang="pl-PL" dirty="0" smtClean="0"/>
              <a:t>to może </a:t>
            </a:r>
            <a:r>
              <a:rPr lang="pl-PL" dirty="0"/>
              <a:t>powodować uszkodzenie płuc</a:t>
            </a:r>
            <a:r>
              <a:rPr lang="pl-PL" dirty="0" smtClean="0"/>
              <a:t>.</a:t>
            </a:r>
          </a:p>
          <a:p>
            <a:pPr algn="just"/>
            <a:r>
              <a:rPr lang="pl-PL" dirty="0"/>
              <a:t>Dane państwo może posiadać mapy (często on-line) pozwalające sprawdzić, czy domy położone na danym obszarze są bardziej czy mniej narażone na wysokie poziomy radonu. </a:t>
            </a:r>
            <a:endParaRPr lang="pl-PL" dirty="0" smtClean="0"/>
          </a:p>
        </p:txBody>
      </p:sp>
    </p:spTree>
    <p:extLst>
      <p:ext uri="{BB962C8B-B14F-4D97-AF65-F5344CB8AC3E}">
        <p14:creationId xmlns:p14="http://schemas.microsoft.com/office/powerpoint/2010/main" val="169476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332656"/>
            <a:ext cx="8534400" cy="758952"/>
          </a:xfrm>
        </p:spPr>
        <p:txBody>
          <a:bodyPr>
            <a:noAutofit/>
          </a:bodyPr>
          <a:lstStyle/>
          <a:p>
            <a:r>
              <a:rPr lang="pl-PL" sz="2400" dirty="0"/>
              <a:t>9. Karmienie piersią zmniejsza u matki ryzyko zachorowania na nowotwory. Jeśli możesz, karm swoje dziecko piersią.</a:t>
            </a:r>
          </a:p>
        </p:txBody>
      </p:sp>
      <p:sp>
        <p:nvSpPr>
          <p:cNvPr id="3" name="Symbol zastępczy zawartości 2"/>
          <p:cNvSpPr>
            <a:spLocks noGrp="1"/>
          </p:cNvSpPr>
          <p:nvPr>
            <p:ph sz="quarter" idx="1"/>
          </p:nvPr>
        </p:nvSpPr>
        <p:spPr>
          <a:xfrm>
            <a:off x="323528" y="1628800"/>
            <a:ext cx="8503920" cy="4572000"/>
          </a:xfrm>
        </p:spPr>
        <p:txBody>
          <a:bodyPr>
            <a:normAutofit/>
          </a:bodyPr>
          <a:lstStyle/>
          <a:p>
            <a:pPr algn="just"/>
            <a:r>
              <a:rPr lang="pl-PL" sz="2000" dirty="0"/>
              <a:t>Zaleca się karmić dzieci piersią bez podawania jakichkolwiek innych pokarmów ani napojów do ukończenia </a:t>
            </a:r>
            <a:r>
              <a:rPr lang="pl-PL" sz="2000" dirty="0" smtClean="0"/>
              <a:t>6 (?) </a:t>
            </a:r>
            <a:r>
              <a:rPr lang="pl-PL" sz="2000" dirty="0"/>
              <a:t>miesiąca </a:t>
            </a:r>
            <a:r>
              <a:rPr lang="pl-PL" sz="2000" dirty="0" smtClean="0"/>
              <a:t>życia.</a:t>
            </a:r>
          </a:p>
          <a:p>
            <a:pPr algn="just"/>
            <a:r>
              <a:rPr lang="pl-PL" sz="2000" dirty="0" smtClean="0"/>
              <a:t>Im </a:t>
            </a:r>
            <a:r>
              <a:rPr lang="pl-PL" sz="2000" dirty="0"/>
              <a:t>dłużej kobieta karmi piersią, tym </a:t>
            </a:r>
            <a:r>
              <a:rPr lang="pl-PL" sz="2000" dirty="0" smtClean="0"/>
              <a:t>lepiej. Ryzyko </a:t>
            </a:r>
            <a:r>
              <a:rPr lang="pl-PL" sz="2000" dirty="0"/>
              <a:t>zmniejsza się o około 4% na każdy łączny okres 12 miesięcy karmienia piersią (tj. liczony jako wynik zsumowania okresów, w których kobieta karmiła piersią każde dziecko</a:t>
            </a:r>
            <a:r>
              <a:rPr lang="pl-PL" sz="2000" dirty="0" smtClean="0"/>
              <a:t>).</a:t>
            </a:r>
          </a:p>
          <a:p>
            <a:pPr algn="just"/>
            <a:r>
              <a:rPr lang="pl-PL" sz="2000" dirty="0" smtClean="0"/>
              <a:t>Korzystne </a:t>
            </a:r>
            <a:r>
              <a:rPr lang="pl-PL" sz="2000" dirty="0"/>
              <a:t>skutki można uzasadnić zmianami w strukturze piersi </a:t>
            </a:r>
            <a:r>
              <a:rPr lang="pl-PL" sz="2000" dirty="0" smtClean="0"/>
              <a:t/>
            </a:r>
            <a:br>
              <a:rPr lang="pl-PL" sz="2000" dirty="0" smtClean="0"/>
            </a:br>
            <a:r>
              <a:rPr lang="pl-PL" sz="2000" dirty="0" smtClean="0"/>
              <a:t>i </a:t>
            </a:r>
            <a:r>
              <a:rPr lang="pl-PL" sz="2000" dirty="0"/>
              <a:t>mniejszym narażeniem na działanie hormonów w ciągu całego życia matki</a:t>
            </a:r>
            <a:r>
              <a:rPr lang="pl-PL" sz="2000" dirty="0" smtClean="0"/>
              <a:t>.</a:t>
            </a:r>
          </a:p>
          <a:p>
            <a:pPr algn="just"/>
            <a:r>
              <a:rPr lang="pl-PL" sz="2000" dirty="0"/>
              <a:t>D</a:t>
            </a:r>
            <a:r>
              <a:rPr lang="pl-PL" sz="2000" dirty="0" smtClean="0"/>
              <a:t>łuższy </a:t>
            </a:r>
            <a:r>
              <a:rPr lang="pl-PL" sz="2000" dirty="0"/>
              <a:t>okres karmienia piersią przyczynia się do mniejszego przybierania na wadze w perspektywie długofalowej oraz ułatwia szybszy powrót do wagi sprzed ciąży. </a:t>
            </a:r>
            <a:r>
              <a:rPr lang="pl-PL" sz="2000" dirty="0" smtClean="0"/>
              <a:t>Istnieje </a:t>
            </a:r>
            <a:r>
              <a:rPr lang="pl-PL" sz="2000" dirty="0"/>
              <a:t>mniejsze prawdopodobieństwo nadwagi lub </a:t>
            </a:r>
            <a:r>
              <a:rPr lang="pl-PL" sz="2000" dirty="0" smtClean="0"/>
              <a:t>otyłości.</a:t>
            </a:r>
            <a:endParaRPr lang="pl-PL" sz="2000" dirty="0"/>
          </a:p>
        </p:txBody>
      </p:sp>
    </p:spTree>
    <p:extLst>
      <p:ext uri="{BB962C8B-B14F-4D97-AF65-F5344CB8AC3E}">
        <p14:creationId xmlns:p14="http://schemas.microsoft.com/office/powerpoint/2010/main" val="1690105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t>10. Hormonalna terapia zastępcza zwiększa ryzyko rozwoju niektórych nowotworów. Ogranicz jej stosowanie.</a:t>
            </a:r>
          </a:p>
        </p:txBody>
      </p:sp>
      <p:sp>
        <p:nvSpPr>
          <p:cNvPr id="3" name="Symbol zastępczy zawartości 2"/>
          <p:cNvSpPr>
            <a:spLocks noGrp="1"/>
          </p:cNvSpPr>
          <p:nvPr>
            <p:ph sz="quarter" idx="1"/>
          </p:nvPr>
        </p:nvSpPr>
        <p:spPr/>
        <p:txBody>
          <a:bodyPr>
            <a:normAutofit fontScale="92500"/>
          </a:bodyPr>
          <a:lstStyle/>
          <a:p>
            <a:pPr algn="just"/>
            <a:r>
              <a:rPr lang="pl-PL" dirty="0"/>
              <a:t>W badaniach wykazano, że nadmierne ryzyko zachorowania na raka piersi związane ze skojarzoną terapią </a:t>
            </a:r>
            <a:r>
              <a:rPr lang="pl-PL" dirty="0" err="1"/>
              <a:t>estrogenowo-progestogenową</a:t>
            </a:r>
            <a:r>
              <a:rPr lang="pl-PL" dirty="0"/>
              <a:t> w okresie menopauzy występuje po upływie kilku lat od rozpoczęcia leczenia i utrzymuje się na wysokim poziomie przez co najmniej pięć lat po zaprzestaniu</a:t>
            </a:r>
          </a:p>
          <a:p>
            <a:pPr algn="just"/>
            <a:r>
              <a:rPr lang="pl-PL" dirty="0"/>
              <a:t>Jeżeli zatem rozpoczęto hormonalną terapię zastępczą, leczenie polegające na niwelowaniu objawów menopauzy powinno trwać jak najkrócej i z zastosowaniem jak najmniejszej dawki. Szczegóły terapii należy omówić z lekarzem przed rozpoczęciem leczenia.</a:t>
            </a:r>
          </a:p>
          <a:p>
            <a:pPr algn="just"/>
            <a:endParaRPr lang="pl-PL" dirty="0"/>
          </a:p>
        </p:txBody>
      </p:sp>
    </p:spTree>
    <p:extLst>
      <p:ext uri="{BB962C8B-B14F-4D97-AF65-F5344CB8AC3E}">
        <p14:creationId xmlns:p14="http://schemas.microsoft.com/office/powerpoint/2010/main" val="3016675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609600" y="333375"/>
            <a:ext cx="8534400" cy="758825"/>
          </a:xfrm>
        </p:spPr>
        <p:txBody>
          <a:bodyPr>
            <a:noAutofit/>
          </a:bodyPr>
          <a:lstStyle/>
          <a:p>
            <a:r>
              <a:rPr lang="pl-PL" sz="2400" dirty="0" smtClean="0"/>
              <a:t> </a:t>
            </a:r>
            <a:endParaRPr lang="pl-PL" sz="2400" dirty="0"/>
          </a:p>
        </p:txBody>
      </p:sp>
      <p:graphicFrame>
        <p:nvGraphicFramePr>
          <p:cNvPr id="6" name="Symbol zastępczy zawartości 3"/>
          <p:cNvGraphicFramePr>
            <a:graphicFrameLocks/>
          </p:cNvGraphicFramePr>
          <p:nvPr>
            <p:extLst>
              <p:ext uri="{D42A27DB-BD31-4B8C-83A1-F6EECF244321}">
                <p14:modId xmlns:p14="http://schemas.microsoft.com/office/powerpoint/2010/main" val="1810504993"/>
              </p:ext>
            </p:extLst>
          </p:nvPr>
        </p:nvGraphicFramePr>
        <p:xfrm>
          <a:off x="251520" y="1124744"/>
          <a:ext cx="8640960" cy="4680520"/>
        </p:xfrm>
        <a:graphic>
          <a:graphicData uri="http://schemas.openxmlformats.org/drawingml/2006/table">
            <a:tbl>
              <a:tblPr>
                <a:tableStyleId>{D03447BB-5D67-496B-8E87-E561075AD55C}</a:tableStyleId>
              </a:tblPr>
              <a:tblGrid>
                <a:gridCol w="2880320"/>
                <a:gridCol w="2808312"/>
                <a:gridCol w="2952328"/>
              </a:tblGrid>
              <a:tr h="851674">
                <a:tc>
                  <a:txBody>
                    <a:bodyPr/>
                    <a:lstStyle/>
                    <a:p>
                      <a:pPr algn="ctr"/>
                      <a:r>
                        <a:rPr lang="pl-PL" sz="1000" b="1" dirty="0"/>
                        <a:t>Rodzaj leku</a:t>
                      </a:r>
                    </a:p>
                  </a:txBody>
                  <a:tcPr marL="64394" marR="64394" marT="32197" marB="3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000" b="1" dirty="0"/>
                        <a:t>Miejsca powstawania guza (lub rodzaje nowotworów</a:t>
                      </a:r>
                      <a:r>
                        <a:rPr lang="pl-PL" sz="1000" b="1" dirty="0" smtClean="0"/>
                        <a:t>)</a:t>
                      </a:r>
                      <a:endParaRPr lang="pl-PL" sz="1000" b="1" dirty="0"/>
                    </a:p>
                  </a:txBody>
                  <a:tcPr marL="64394" marR="64394" marT="32197" marB="3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000" b="1" dirty="0"/>
                        <a:t>Miejsca, w których ryzyko zachorowania na raka jest ograniczone</a:t>
                      </a:r>
                    </a:p>
                  </a:txBody>
                  <a:tcPr marL="64394" marR="64394" marT="32197" marB="3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265">
                <a:tc>
                  <a:txBody>
                    <a:bodyPr/>
                    <a:lstStyle/>
                    <a:p>
                      <a:r>
                        <a:rPr lang="pl-PL" sz="1300" dirty="0"/>
                        <a:t>Terapia menopauzalna z zastosowaniem samych estrogenów</a:t>
                      </a:r>
                    </a:p>
                  </a:txBody>
                  <a:tcPr marL="64394" marR="64394" marT="32197" marB="3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300" dirty="0"/>
                        <a:t>Błona śluzowa macicy, </a:t>
                      </a:r>
                      <a:r>
                        <a:rPr lang="pl-PL" sz="1300" dirty="0" smtClean="0"/>
                        <a:t>jajnik,</a:t>
                      </a:r>
                      <a:r>
                        <a:rPr lang="pl-PL" sz="1300" baseline="0" dirty="0" smtClean="0"/>
                        <a:t> </a:t>
                      </a:r>
                      <a:r>
                        <a:rPr lang="pl-PL" sz="1300" dirty="0" smtClean="0"/>
                        <a:t>piersi (?)</a:t>
                      </a:r>
                      <a:endParaRPr lang="pl-PL" sz="1300" dirty="0"/>
                    </a:p>
                  </a:txBody>
                  <a:tcPr marL="64394" marR="64394" marT="32197" marB="3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300" dirty="0"/>
                        <a:t> </a:t>
                      </a:r>
                      <a:r>
                        <a:rPr lang="pl-PL" sz="1300" dirty="0" smtClean="0"/>
                        <a:t>-</a:t>
                      </a:r>
                      <a:endParaRPr lang="pl-PL" sz="1300" dirty="0"/>
                    </a:p>
                  </a:txBody>
                  <a:tcPr marL="64394" marR="64394" marT="32197" marB="3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9557">
                <a:tc>
                  <a:txBody>
                    <a:bodyPr/>
                    <a:lstStyle/>
                    <a:p>
                      <a:r>
                        <a:rPr lang="pl-PL" sz="1300" dirty="0"/>
                        <a:t>Skojarzona terapia </a:t>
                      </a:r>
                      <a:r>
                        <a:rPr lang="pl-PL" sz="1300" dirty="0" smtClean="0"/>
                        <a:t/>
                      </a:r>
                      <a:br>
                        <a:rPr lang="pl-PL" sz="1300" dirty="0" smtClean="0"/>
                      </a:br>
                      <a:r>
                        <a:rPr lang="pl-PL" sz="1300" dirty="0" err="1" smtClean="0"/>
                        <a:t>estrogenowo-progestogenowa</a:t>
                      </a:r>
                      <a:endParaRPr lang="pl-PL" sz="1300" dirty="0"/>
                    </a:p>
                  </a:txBody>
                  <a:tcPr marL="64394" marR="64394" marT="32197" marB="3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300" dirty="0"/>
                        <a:t>Błona śluzowa macicy (ryzyko zmniejsza się wraz z liczbą dni/miesięcy od przyjęcia progesteronu), piersi</a:t>
                      </a:r>
                    </a:p>
                  </a:txBody>
                  <a:tcPr marL="64394" marR="64394" marT="32197" marB="3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300" dirty="0"/>
                        <a:t> </a:t>
                      </a:r>
                      <a:r>
                        <a:rPr lang="pl-PL" sz="1300" dirty="0" smtClean="0"/>
                        <a:t>-</a:t>
                      </a:r>
                      <a:endParaRPr lang="pl-PL" sz="1300" dirty="0"/>
                    </a:p>
                  </a:txBody>
                  <a:tcPr marL="64394" marR="64394" marT="32197" marB="3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265">
                <a:tc>
                  <a:txBody>
                    <a:bodyPr/>
                    <a:lstStyle/>
                    <a:p>
                      <a:r>
                        <a:rPr lang="pl-PL" sz="1300"/>
                        <a:t>Doustne skojarzone środki antykoncepcyjne estrogenowo-progestogenowe</a:t>
                      </a:r>
                    </a:p>
                  </a:txBody>
                  <a:tcPr marL="64394" marR="64394" marT="32197" marB="3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300" dirty="0"/>
                        <a:t>Piersi, szyjka macicy, wątroba</a:t>
                      </a:r>
                    </a:p>
                  </a:txBody>
                  <a:tcPr marL="64394" marR="64394" marT="32197" marB="3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300" dirty="0"/>
                        <a:t>Błona śluzowa macicy, jajnik</a:t>
                      </a:r>
                    </a:p>
                  </a:txBody>
                  <a:tcPr marL="64394" marR="64394" marT="32197" marB="3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759">
                <a:tc>
                  <a:txBody>
                    <a:bodyPr/>
                    <a:lstStyle/>
                    <a:p>
                      <a:r>
                        <a:rPr lang="pl-PL" sz="1300"/>
                        <a:t>Tamoksyfen</a:t>
                      </a:r>
                    </a:p>
                  </a:txBody>
                  <a:tcPr marL="64394" marR="64394" marT="32197" marB="3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300"/>
                        <a:t>Błona śluzowa macicy</a:t>
                      </a:r>
                    </a:p>
                  </a:txBody>
                  <a:tcPr marL="64394" marR="64394" marT="32197" marB="3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300" dirty="0"/>
                        <a:t>Piersi</a:t>
                      </a:r>
                    </a:p>
                  </a:txBody>
                  <a:tcPr marL="64394" marR="64394" marT="32197" marB="3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33504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548680"/>
            <a:ext cx="8534400" cy="758952"/>
          </a:xfrm>
        </p:spPr>
        <p:txBody>
          <a:bodyPr>
            <a:noAutofit/>
          </a:bodyPr>
          <a:lstStyle/>
          <a:p>
            <a:r>
              <a:rPr lang="pl-PL" sz="1600" dirty="0"/>
              <a:t>Zadbaj o to, aby twoje dzieci poddano szczepieniom ochronnym przeciwko:</a:t>
            </a:r>
            <a:br>
              <a:rPr lang="pl-PL" sz="1600" dirty="0"/>
            </a:br>
            <a:r>
              <a:rPr lang="pl-PL" sz="1600" dirty="0"/>
              <a:t>wirusowemu zapaleniu wątroby typu B (dotyczy noworodków)</a:t>
            </a:r>
            <a:br>
              <a:rPr lang="pl-PL" sz="1600" dirty="0"/>
            </a:br>
            <a:r>
              <a:rPr lang="pl-PL" sz="1600" dirty="0"/>
              <a:t>wirusowi brodawczaka ludzkiego – HPV (dotyczy dziewcząt).</a:t>
            </a:r>
            <a:br>
              <a:rPr lang="pl-PL" sz="1600" dirty="0"/>
            </a:br>
            <a:endParaRPr lang="pl-PL" sz="1600" dirty="0"/>
          </a:p>
        </p:txBody>
      </p:sp>
      <p:sp>
        <p:nvSpPr>
          <p:cNvPr id="3" name="Symbol zastępczy zawartości 2"/>
          <p:cNvSpPr>
            <a:spLocks noGrp="1"/>
          </p:cNvSpPr>
          <p:nvPr>
            <p:ph sz="quarter" idx="1"/>
          </p:nvPr>
        </p:nvSpPr>
        <p:spPr/>
        <p:txBody>
          <a:bodyPr/>
          <a:lstStyle/>
          <a:p>
            <a:pPr algn="just"/>
            <a:r>
              <a:rPr lang="pl-PL" dirty="0" smtClean="0"/>
              <a:t>Czynniki </a:t>
            </a:r>
            <a:r>
              <a:rPr lang="pl-PL" dirty="0"/>
              <a:t>zakaźne, w tym wirusy i bakterie, są przyczyną prawie </a:t>
            </a:r>
            <a:r>
              <a:rPr lang="pl-PL" b="1" dirty="0"/>
              <a:t>jednej piątej</a:t>
            </a:r>
            <a:r>
              <a:rPr lang="pl-PL" dirty="0"/>
              <a:t> wszystkich nowotworów na świecie. Wśród najistotniejszych zakażeń mających związek z rakiem wymienia się wirusy brodawczaka ludzkiego (HPV), wirusowe zapalenie wątroby typu B (HBV) oraz wirusowe zapalenie wątroby typu C (HCV), które mogą powodować raka wątroby; </a:t>
            </a:r>
            <a:r>
              <a:rPr lang="pl-PL" i="1" dirty="0" err="1"/>
              <a:t>Helicobacter</a:t>
            </a:r>
            <a:r>
              <a:rPr lang="pl-PL" i="1" dirty="0"/>
              <a:t> </a:t>
            </a:r>
            <a:r>
              <a:rPr lang="pl-PL" i="1" dirty="0" err="1"/>
              <a:t>pylori</a:t>
            </a:r>
            <a:r>
              <a:rPr lang="pl-PL" dirty="0"/>
              <a:t>, które jest bakterią mogącą powodować raka żołądka</a:t>
            </a:r>
          </a:p>
        </p:txBody>
      </p:sp>
    </p:spTree>
    <p:extLst>
      <p:ext uri="{BB962C8B-B14F-4D97-AF65-F5344CB8AC3E}">
        <p14:creationId xmlns:p14="http://schemas.microsoft.com/office/powerpoint/2010/main" val="1882134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sz="quarter" idx="1"/>
          </p:nvPr>
        </p:nvSpPr>
        <p:spPr/>
        <p:txBody>
          <a:bodyPr>
            <a:normAutofit fontScale="92500"/>
          </a:bodyPr>
          <a:lstStyle/>
          <a:p>
            <a:pPr algn="just"/>
            <a:r>
              <a:rPr lang="pl-PL" dirty="0"/>
              <a:t>Zakażenie wirusem HPV jest bardzo powszechne wśród dorosłych. Większość zakażeń wirusem HPV nie daje żadnych objawów; nie wiadomo zatem, czy dana osoba została zakażona. Na pewnym etapie swojego życia do </a:t>
            </a:r>
            <a:r>
              <a:rPr lang="pl-PL" b="1" dirty="0">
                <a:solidFill>
                  <a:srgbClr val="FF0000"/>
                </a:solidFill>
              </a:rPr>
              <a:t>50%</a:t>
            </a:r>
            <a:r>
              <a:rPr lang="pl-PL" dirty="0"/>
              <a:t> ludzi ulega zakażeniu (1 osoba na 2). W większości przypadków wirus nie powoduje żadnych uszkodzeń, ponieważ system odpornościowy pozbywa się zakażenia, ale w niektórych przypadkach zakażenie nie ustępuje i może prowadzić do zachorowania na raka</a:t>
            </a:r>
            <a:r>
              <a:rPr lang="pl-PL" dirty="0" smtClean="0"/>
              <a:t>.</a:t>
            </a:r>
          </a:p>
          <a:p>
            <a:pPr algn="just"/>
            <a:r>
              <a:rPr lang="pl-PL" dirty="0" smtClean="0"/>
              <a:t>Wirus HPV rozprzestrzenia się poprzez kontakty seksualne</a:t>
            </a:r>
            <a:endParaRPr lang="pl-PL" dirty="0"/>
          </a:p>
        </p:txBody>
      </p:sp>
    </p:spTree>
    <p:extLst>
      <p:ext uri="{BB962C8B-B14F-4D97-AF65-F5344CB8AC3E}">
        <p14:creationId xmlns:p14="http://schemas.microsoft.com/office/powerpoint/2010/main" val="822653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sz="quarter" idx="1"/>
          </p:nvPr>
        </p:nvSpPr>
        <p:spPr/>
        <p:txBody>
          <a:bodyPr>
            <a:normAutofit fontScale="92500" lnSpcReduction="20000"/>
          </a:bodyPr>
          <a:lstStyle/>
          <a:p>
            <a:pPr algn="just"/>
            <a:r>
              <a:rPr lang="pl-PL" dirty="0"/>
              <a:t>Zakażenie wirusem HPV może powodować raka szyjki macicy i raka sromu oraz pochwy u kobiet. Może również powodować raka odbytu i gardła zarówno u mężczyzn, jak i kobiet oraz raka prącia u mężczyzn</a:t>
            </a:r>
            <a:r>
              <a:rPr lang="pl-PL" dirty="0" smtClean="0"/>
              <a:t>.</a:t>
            </a:r>
          </a:p>
          <a:p>
            <a:pPr algn="just"/>
            <a:r>
              <a:rPr lang="pl-PL" dirty="0"/>
              <a:t>Szczepienie może zapobiec zakażeniu tymi rodzajami wirusa HPV, które są przyczyną około 70% zachorowań na raka szyjki macicy (zachorowanie ponad 2 osób na 3). Szczepienie jest jednak skuteczne jedynie w przypadku osób, które nie zostały jeszcze zakażone wirusem. Z tego powodu zaleca się szczepienie dziewcząt, zanim rozpoczną życie seksualne. Prawdopodobieństwo zakażenia wirusem HPV zwiększa się wraz z liczbą partnerów seksualnych.</a:t>
            </a:r>
          </a:p>
        </p:txBody>
      </p:sp>
    </p:spTree>
    <p:extLst>
      <p:ext uri="{BB962C8B-B14F-4D97-AF65-F5344CB8AC3E}">
        <p14:creationId xmlns:p14="http://schemas.microsoft.com/office/powerpoint/2010/main" val="71297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692696"/>
            <a:ext cx="8534400" cy="758952"/>
          </a:xfrm>
        </p:spPr>
        <p:txBody>
          <a:bodyPr>
            <a:normAutofit fontScale="90000"/>
          </a:bodyPr>
          <a:lstStyle/>
          <a:p>
            <a:r>
              <a:rPr lang="pl-PL" spc="-1" dirty="0">
                <a:solidFill>
                  <a:srgbClr val="7B9899"/>
                </a:solidFill>
              </a:rPr>
              <a:t>Czy raka można uniknąć?</a:t>
            </a:r>
            <a:r>
              <a:rPr lang="pl-PL" spc="-1" dirty="0">
                <a:latin typeface="Arial"/>
              </a:rPr>
              <a:t/>
            </a:r>
            <a:br>
              <a:rPr lang="pl-PL" spc="-1" dirty="0">
                <a:latin typeface="Arial"/>
              </a:rPr>
            </a:br>
            <a:endParaRPr lang="pl-PL" dirty="0"/>
          </a:p>
        </p:txBody>
      </p:sp>
      <p:sp>
        <p:nvSpPr>
          <p:cNvPr id="3" name="Symbol zastępczy zawartości 2"/>
          <p:cNvSpPr>
            <a:spLocks noGrp="1"/>
          </p:cNvSpPr>
          <p:nvPr>
            <p:ph sz="quarter" idx="1"/>
          </p:nvPr>
        </p:nvSpPr>
        <p:spPr/>
        <p:txBody>
          <a:bodyPr>
            <a:normAutofit fontScale="85000" lnSpcReduction="10000"/>
          </a:bodyPr>
          <a:lstStyle/>
          <a:p>
            <a:pPr indent="-273600" algn="just">
              <a:spcBef>
                <a:spcPts val="541"/>
              </a:spcBef>
              <a:buClr>
                <a:srgbClr val="D16349"/>
              </a:buClr>
              <a:buFont typeface="Wingdings 2" charset="2"/>
              <a:buChar char=""/>
            </a:pPr>
            <a:r>
              <a:rPr lang="pl-PL" sz="2800" spc="-1" dirty="0">
                <a:solidFill>
                  <a:srgbClr val="000000"/>
                </a:solidFill>
              </a:rPr>
              <a:t>Niestety, na raka zachorować może każdy. Niektóre osoby mają zwiększone ryzyko </a:t>
            </a:r>
            <a:r>
              <a:rPr lang="pl-PL" sz="2800" spc="-1" dirty="0" smtClean="0">
                <a:solidFill>
                  <a:srgbClr val="000000"/>
                </a:solidFill>
              </a:rPr>
              <a:t>zachorowania.</a:t>
            </a:r>
          </a:p>
          <a:p>
            <a:pPr indent="-273600" algn="just">
              <a:spcBef>
                <a:spcPts val="541"/>
              </a:spcBef>
              <a:buClr>
                <a:srgbClr val="D16349"/>
              </a:buClr>
              <a:buFont typeface="Wingdings 2" charset="2"/>
              <a:buChar char=""/>
            </a:pPr>
            <a:r>
              <a:rPr lang="pl-PL" sz="2800" spc="-1" dirty="0" smtClean="0">
                <a:solidFill>
                  <a:srgbClr val="000000"/>
                </a:solidFill>
              </a:rPr>
              <a:t>Większość </a:t>
            </a:r>
            <a:r>
              <a:rPr lang="pl-PL" sz="2800" spc="-1" dirty="0">
                <a:solidFill>
                  <a:srgbClr val="000000"/>
                </a:solidFill>
              </a:rPr>
              <a:t>czynników, które wywołują raka można ograniczyć lub całkowicie wyeliminować z naszego </a:t>
            </a:r>
            <a:r>
              <a:rPr lang="pl-PL" sz="2800" spc="-1" dirty="0" smtClean="0">
                <a:solidFill>
                  <a:srgbClr val="000000"/>
                </a:solidFill>
              </a:rPr>
              <a:t>życia.</a:t>
            </a:r>
          </a:p>
          <a:p>
            <a:pPr indent="-273600" algn="just">
              <a:spcBef>
                <a:spcPts val="541"/>
              </a:spcBef>
              <a:buClr>
                <a:srgbClr val="D16349"/>
              </a:buClr>
              <a:buFont typeface="Wingdings 2" charset="2"/>
              <a:buChar char=""/>
            </a:pPr>
            <a:r>
              <a:rPr lang="pl-PL" sz="2800" spc="-1" dirty="0" smtClean="0">
                <a:solidFill>
                  <a:srgbClr val="000000"/>
                </a:solidFill>
              </a:rPr>
              <a:t>Szacuje </a:t>
            </a:r>
            <a:r>
              <a:rPr lang="pl-PL" sz="2800" spc="-1" dirty="0">
                <a:solidFill>
                  <a:srgbClr val="000000"/>
                </a:solidFill>
              </a:rPr>
              <a:t>się, że można byłoby zmniejszyć ilość wszystkich nowotworów poprzez stosowanie zaleceń zawartych </a:t>
            </a:r>
            <a:r>
              <a:rPr lang="pl-PL" sz="2800" dirty="0"/>
              <a:t/>
            </a:r>
            <a:br>
              <a:rPr lang="pl-PL" sz="2800" dirty="0"/>
            </a:br>
            <a:r>
              <a:rPr lang="pl-PL" sz="2800" spc="-1" dirty="0">
                <a:solidFill>
                  <a:srgbClr val="000000"/>
                </a:solidFill>
              </a:rPr>
              <a:t>w Europejskim Kodeksie Walki z Rakiem nawet o </a:t>
            </a:r>
            <a:r>
              <a:rPr lang="pl-PL" sz="2800" b="1" spc="-1" dirty="0">
                <a:solidFill>
                  <a:srgbClr val="FF0000"/>
                </a:solidFill>
              </a:rPr>
              <a:t>50 % (!!) </a:t>
            </a:r>
            <a:endParaRPr lang="pl-PL" sz="2800" spc="-1" dirty="0">
              <a:latin typeface="Arial"/>
            </a:endParaRPr>
          </a:p>
          <a:p>
            <a:pPr indent="-273600" algn="just">
              <a:spcBef>
                <a:spcPts val="541"/>
              </a:spcBef>
              <a:buClr>
                <a:srgbClr val="D16349"/>
              </a:buClr>
              <a:buFont typeface="Wingdings 2" charset="2"/>
              <a:buChar char=""/>
            </a:pPr>
            <a:r>
              <a:rPr lang="pl-PL" sz="2800" spc="-1" dirty="0">
                <a:solidFill>
                  <a:srgbClr val="000000"/>
                </a:solidFill>
              </a:rPr>
              <a:t>Badania profilaktyczne mają za zadanie wykrycie zmian na bardzo wczesnym etapie – pozwala to na wdrożenie leczenia, które na tak wczesnym etapie jest najskuteczniejszą metodą mogącą zapobiegać dalszemu procesowi chorobowemu.</a:t>
            </a:r>
            <a:endParaRPr lang="pl-PL" sz="2800" spc="-1" dirty="0">
              <a:latin typeface="Arial"/>
            </a:endParaRPr>
          </a:p>
          <a:p>
            <a:endParaRPr lang="pl-PL" dirty="0"/>
          </a:p>
        </p:txBody>
      </p:sp>
    </p:spTree>
    <p:extLst>
      <p:ext uri="{BB962C8B-B14F-4D97-AF65-F5344CB8AC3E}">
        <p14:creationId xmlns:p14="http://schemas.microsoft.com/office/powerpoint/2010/main" val="41365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Karcinogenność wirusów HPV</a:t>
            </a:r>
            <a:endParaRPr lang="pl-PL" dirty="0"/>
          </a:p>
        </p:txBody>
      </p:sp>
      <p:sp>
        <p:nvSpPr>
          <p:cNvPr id="3" name="Symbol zastępczy zawartości 2"/>
          <p:cNvSpPr>
            <a:spLocks noGrp="1"/>
          </p:cNvSpPr>
          <p:nvPr>
            <p:ph sz="quarter" idx="1"/>
          </p:nvPr>
        </p:nvSpPr>
        <p:spPr/>
        <p:txBody>
          <a:bodyPr>
            <a:normAutofit fontScale="85000" lnSpcReduction="10000"/>
          </a:bodyPr>
          <a:lstStyle/>
          <a:p>
            <a:pPr algn="just"/>
            <a:r>
              <a:rPr lang="pl-PL" dirty="0"/>
              <a:t>Zgodnie z klasyfikacją WHO z grudnia 2019 roku poszczególne typy HPV zalicza się do następujących kategorii:</a:t>
            </a:r>
          </a:p>
          <a:p>
            <a:pPr algn="just"/>
            <a:r>
              <a:rPr lang="pl-PL" dirty="0">
                <a:solidFill>
                  <a:srgbClr val="FF0000"/>
                </a:solidFill>
              </a:rPr>
              <a:t>Grupa 1 </a:t>
            </a:r>
            <a:r>
              <a:rPr lang="pl-PL" dirty="0" smtClean="0">
                <a:solidFill>
                  <a:srgbClr val="FF0000"/>
                </a:solidFill>
              </a:rPr>
              <a:t>- potwierdzony potencjał karcinogennym </a:t>
            </a:r>
            <a:br>
              <a:rPr lang="pl-PL" dirty="0" smtClean="0">
                <a:solidFill>
                  <a:srgbClr val="FF0000"/>
                </a:solidFill>
              </a:rPr>
            </a:br>
            <a:r>
              <a:rPr lang="pl-PL" dirty="0" smtClean="0">
                <a:solidFill>
                  <a:srgbClr val="FF0000"/>
                </a:solidFill>
              </a:rPr>
              <a:t>– </a:t>
            </a:r>
            <a:r>
              <a:rPr lang="pl-PL" dirty="0">
                <a:solidFill>
                  <a:srgbClr val="FF0000"/>
                </a:solidFill>
              </a:rPr>
              <a:t>16, 18, 31, 33, 35, 39, 45, 51, 52, 56, 58, 59.</a:t>
            </a:r>
          </a:p>
          <a:p>
            <a:pPr algn="just"/>
            <a:r>
              <a:rPr lang="pl-PL" dirty="0"/>
              <a:t>Grupa 2a – genotypy HPV o </a:t>
            </a:r>
            <a:r>
              <a:rPr lang="pl-PL" i="1" dirty="0"/>
              <a:t>prawdopodobnym</a:t>
            </a:r>
            <a:r>
              <a:rPr lang="pl-PL" dirty="0"/>
              <a:t> potencjale karcinogennym u człowieka – 68.</a:t>
            </a:r>
          </a:p>
          <a:p>
            <a:pPr algn="just"/>
            <a:r>
              <a:rPr lang="pl-PL" dirty="0"/>
              <a:t>Grupa 2b – genotypy HPV o </a:t>
            </a:r>
            <a:r>
              <a:rPr lang="pl-PL" i="1" dirty="0"/>
              <a:t>możliwym</a:t>
            </a:r>
            <a:r>
              <a:rPr lang="pl-PL" dirty="0"/>
              <a:t> potencjale karcinogennym u człowieka – 26, 53, 66, 69, 70, 73 i 82.</a:t>
            </a:r>
          </a:p>
          <a:p>
            <a:pPr algn="just"/>
            <a:r>
              <a:rPr lang="pl-PL" dirty="0"/>
              <a:t>Grupa 3 – genotypy HPV o niepotwierdzonym potencjale karcinogennym u człowieka – </a:t>
            </a:r>
            <a:r>
              <a:rPr lang="pl-PL" b="1" dirty="0">
                <a:solidFill>
                  <a:srgbClr val="FF0000"/>
                </a:solidFill>
              </a:rPr>
              <a:t>6 i 11 </a:t>
            </a:r>
            <a:r>
              <a:rPr lang="pl-PL" dirty="0">
                <a:solidFill>
                  <a:srgbClr val="FF0000"/>
                </a:solidFill>
              </a:rPr>
              <a:t>– często odpowiedzialne za powstawanie </a:t>
            </a:r>
            <a:r>
              <a:rPr lang="pl-PL" b="1" dirty="0">
                <a:solidFill>
                  <a:srgbClr val="FF0000"/>
                </a:solidFill>
              </a:rPr>
              <a:t>kłykcin kończystych</a:t>
            </a:r>
          </a:p>
          <a:p>
            <a:pPr algn="just"/>
            <a:r>
              <a:rPr lang="pl-PL" dirty="0"/>
              <a:t>Dane co do karcinogenności pozostałych genotypów takich jak 40, 42, 43, 44, 54, 61 są sprzeczne lub ograniczone.</a:t>
            </a:r>
          </a:p>
          <a:p>
            <a:endParaRPr lang="pl-PL" dirty="0"/>
          </a:p>
        </p:txBody>
      </p:sp>
    </p:spTree>
    <p:extLst>
      <p:ext uri="{BB962C8B-B14F-4D97-AF65-F5344CB8AC3E}">
        <p14:creationId xmlns:p14="http://schemas.microsoft.com/office/powerpoint/2010/main" val="209851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pic>
        <p:nvPicPr>
          <p:cNvPr id="4" name="Symbol zastępczy zawartości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1625" y="1733965"/>
            <a:ext cx="8504238" cy="4158420"/>
          </a:xfrm>
        </p:spPr>
      </p:pic>
    </p:spTree>
    <p:extLst>
      <p:ext uri="{BB962C8B-B14F-4D97-AF65-F5344CB8AC3E}">
        <p14:creationId xmlns:p14="http://schemas.microsoft.com/office/powerpoint/2010/main" val="3509718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9384" y="2195715"/>
            <a:ext cx="4074138" cy="3060000"/>
          </a:xfrm>
          <a:prstGeom prst="rect">
            <a:avLst/>
          </a:prstGeom>
          <a:ln>
            <a:noFill/>
          </a:ln>
          <a:effectLst>
            <a:softEdge rad="112500"/>
          </a:effectLst>
        </p:spPr>
      </p:pic>
      <p:pic>
        <p:nvPicPr>
          <p:cNvPr id="6" name="Symbol zastępczy zawartości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58542" y="2241208"/>
            <a:ext cx="4211008" cy="3060000"/>
          </a:xfrm>
          <a:prstGeom prst="rect">
            <a:avLst/>
          </a:prstGeom>
          <a:ln>
            <a:noFill/>
          </a:ln>
          <a:effectLst>
            <a:softEdge rad="112500"/>
          </a:effectLst>
        </p:spPr>
      </p:pic>
    </p:spTree>
    <p:extLst>
      <p:ext uri="{BB962C8B-B14F-4D97-AF65-F5344CB8AC3E}">
        <p14:creationId xmlns:p14="http://schemas.microsoft.com/office/powerpoint/2010/main" val="1287419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sz="quarter" idx="1"/>
          </p:nvPr>
        </p:nvSpPr>
        <p:spPr/>
        <p:txBody>
          <a:bodyPr/>
          <a:lstStyle/>
          <a:p>
            <a:pPr algn="just"/>
            <a:r>
              <a:rPr lang="pl-PL" dirty="0"/>
              <a:t>Obecne szczepionki mają wysoką skuteczność </a:t>
            </a:r>
            <a:r>
              <a:rPr lang="pl-PL" dirty="0" smtClean="0"/>
              <a:t/>
            </a:r>
            <a:br>
              <a:rPr lang="pl-PL" dirty="0" smtClean="0"/>
            </a:br>
            <a:r>
              <a:rPr lang="pl-PL" dirty="0" smtClean="0"/>
              <a:t>w </a:t>
            </a:r>
            <a:r>
              <a:rPr lang="pl-PL" dirty="0"/>
              <a:t>zapobieganiu zakażeniu wirusem HPV typu 16 i 18, czyli typów, które są przyczyną większości zachorowań na raka szyjki macicy i odbytu, ale nie zapobiegają zakażeniu wszystkimi typami wirusa HPV, które mogą powodować raka</a:t>
            </a:r>
            <a:r>
              <a:rPr lang="pl-PL" dirty="0" smtClean="0"/>
              <a:t>.</a:t>
            </a:r>
          </a:p>
          <a:p>
            <a:pPr algn="just"/>
            <a:r>
              <a:rPr lang="pl-PL" dirty="0" smtClean="0"/>
              <a:t>Dlatego kobieta, która została zaszczepiona powinna brać udział w przesiewowych badaniach mających na celu wykrywanie raka szyjki macicy</a:t>
            </a:r>
            <a:endParaRPr lang="pl-PL" dirty="0"/>
          </a:p>
        </p:txBody>
      </p:sp>
    </p:spTree>
    <p:extLst>
      <p:ext uri="{BB962C8B-B14F-4D97-AF65-F5344CB8AC3E}">
        <p14:creationId xmlns:p14="http://schemas.microsoft.com/office/powerpoint/2010/main" val="3824420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sz="quarter" idx="1"/>
          </p:nvPr>
        </p:nvSpPr>
        <p:spPr>
          <a:xfrm>
            <a:off x="251520" y="1700808"/>
            <a:ext cx="8503920" cy="4572000"/>
          </a:xfrm>
        </p:spPr>
        <p:txBody>
          <a:bodyPr/>
          <a:lstStyle/>
          <a:p>
            <a:pPr marL="0" indent="0" algn="ctr">
              <a:buNone/>
            </a:pPr>
            <a:r>
              <a:rPr lang="pl-PL" b="1" dirty="0" smtClean="0"/>
              <a:t>12. </a:t>
            </a:r>
            <a:r>
              <a:rPr lang="pl-PL" b="1" dirty="0"/>
              <a:t>Bierz udział w zorganizowanych programach badań przesiewowych w celu wczesnego wykrywania: </a:t>
            </a:r>
          </a:p>
          <a:p>
            <a:pPr algn="ctr">
              <a:buFontTx/>
              <a:buChar char="-"/>
            </a:pPr>
            <a:r>
              <a:rPr lang="pl-PL" b="1" dirty="0" smtClean="0"/>
              <a:t>raka </a:t>
            </a:r>
            <a:r>
              <a:rPr lang="pl-PL" b="1" dirty="0"/>
              <a:t>jelita grubego (zalecenie dotyczy zarówno mężczyzn, jak i </a:t>
            </a:r>
            <a:r>
              <a:rPr lang="pl-PL" b="1" dirty="0" smtClean="0"/>
              <a:t>kobiet)</a:t>
            </a:r>
          </a:p>
          <a:p>
            <a:pPr algn="ctr">
              <a:buFontTx/>
              <a:buChar char="-"/>
            </a:pPr>
            <a:r>
              <a:rPr lang="pl-PL" b="1" dirty="0" smtClean="0"/>
              <a:t>raka </a:t>
            </a:r>
            <a:r>
              <a:rPr lang="pl-PL" b="1" dirty="0"/>
              <a:t>piersi (u kobiet)</a:t>
            </a:r>
          </a:p>
          <a:p>
            <a:pPr algn="ctr">
              <a:buFontTx/>
              <a:buChar char="-"/>
            </a:pPr>
            <a:r>
              <a:rPr lang="pl-PL" b="1" dirty="0" smtClean="0"/>
              <a:t>raka </a:t>
            </a:r>
            <a:r>
              <a:rPr lang="pl-PL" b="1" dirty="0"/>
              <a:t>szyjki macicy (u kobiet</a:t>
            </a:r>
            <a:r>
              <a:rPr lang="pl-PL" b="1" dirty="0" smtClean="0"/>
              <a:t>)</a:t>
            </a:r>
          </a:p>
          <a:p>
            <a:pPr algn="ctr">
              <a:buFontTx/>
              <a:buChar char="-"/>
            </a:pPr>
            <a:r>
              <a:rPr lang="pl-PL" b="1" dirty="0" smtClean="0"/>
              <a:t>- nowotworów płuc (u mężczyzn i kobiet)</a:t>
            </a:r>
          </a:p>
          <a:p>
            <a:pPr algn="ctr">
              <a:buFontTx/>
              <a:buChar char="-"/>
            </a:pPr>
            <a:r>
              <a:rPr lang="pl-PL" b="1" dirty="0" smtClean="0"/>
              <a:t>głowy i szyi (u mężczyzn i kobiet)</a:t>
            </a:r>
            <a:endParaRPr lang="pl-PL" b="1" dirty="0"/>
          </a:p>
          <a:p>
            <a:pPr marL="0" indent="0">
              <a:buNone/>
            </a:pPr>
            <a:endParaRPr lang="pl-PL" dirty="0"/>
          </a:p>
        </p:txBody>
      </p:sp>
    </p:spTree>
    <p:extLst>
      <p:ext uri="{BB962C8B-B14F-4D97-AF65-F5344CB8AC3E}">
        <p14:creationId xmlns:p14="http://schemas.microsoft.com/office/powerpoint/2010/main" val="3601363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sz="quarter" idx="1"/>
          </p:nvPr>
        </p:nvSpPr>
        <p:spPr>
          <a:xfrm>
            <a:off x="323528" y="1772816"/>
            <a:ext cx="8503920" cy="4572000"/>
          </a:xfrm>
        </p:spPr>
        <p:txBody>
          <a:bodyPr>
            <a:normAutofit fontScale="92500" lnSpcReduction="10000"/>
          </a:bodyPr>
          <a:lstStyle/>
          <a:p>
            <a:pPr algn="just"/>
            <a:r>
              <a:rPr lang="pl-PL" dirty="0"/>
              <a:t>Zorganizowane programy badań przesiewowych są opracowywane i zarządzane przez służbę zdrowia na szczeblu krajowym lub regionalnym, aby zapewnić </a:t>
            </a:r>
            <a:r>
              <a:rPr lang="pl-PL" b="1" dirty="0">
                <a:solidFill>
                  <a:srgbClr val="FF0000"/>
                </a:solidFill>
              </a:rPr>
              <a:t>wszystkim osobom równe prawo dostępu do badań przesiewowych</a:t>
            </a:r>
            <a:r>
              <a:rPr lang="pl-PL" dirty="0"/>
              <a:t> i zagwarantować, że w przypadku, gdy wynik badania przesiewowego będzie odbiegał od normy, </a:t>
            </a:r>
            <a:r>
              <a:rPr lang="pl-PL" b="1" dirty="0">
                <a:solidFill>
                  <a:srgbClr val="FF0000"/>
                </a:solidFill>
              </a:rPr>
              <a:t>pacjent zostanie poddany dodatkowym badaniom, otrzyma wsparcie i zostanie poddany leczeniu</a:t>
            </a:r>
            <a:r>
              <a:rPr lang="pl-PL" dirty="0"/>
              <a:t>. Badania przesiewowe są najskuteczniejsze wówczas, gdy mogą w nich wziąć udział wszystkie osoby wchodzące w skład kwalifikującej się populacji, które wyrażają taką wolę.</a:t>
            </a:r>
          </a:p>
        </p:txBody>
      </p:sp>
    </p:spTree>
    <p:extLst>
      <p:ext uri="{BB962C8B-B14F-4D97-AF65-F5344CB8AC3E}">
        <p14:creationId xmlns:p14="http://schemas.microsoft.com/office/powerpoint/2010/main" val="7863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sz="quarter" idx="1"/>
          </p:nvPr>
        </p:nvSpPr>
        <p:spPr>
          <a:xfrm>
            <a:off x="251520" y="1628800"/>
            <a:ext cx="8640960" cy="4572000"/>
          </a:xfrm>
        </p:spPr>
        <p:txBody>
          <a:bodyPr>
            <a:normAutofit lnSpcReduction="10000"/>
          </a:bodyPr>
          <a:lstStyle/>
          <a:p>
            <a:pPr algn="just"/>
            <a:r>
              <a:rPr lang="pl-PL" dirty="0"/>
              <a:t>Badania przesiewowe zaleca się </a:t>
            </a:r>
            <a:r>
              <a:rPr lang="pl-PL" b="1" dirty="0">
                <a:solidFill>
                  <a:srgbClr val="FF0000"/>
                </a:solidFill>
              </a:rPr>
              <a:t>tylko</a:t>
            </a:r>
            <a:r>
              <a:rPr lang="pl-PL" dirty="0"/>
              <a:t> w przypadku tych nowotworów, co do których potwierdzono, że możliwości ratowania życia, jaką dają badania przesiewowe, zdecydowanie przeważa nad potencjalnym zagrożeniem związanym z badaniem bardzo dużej liczby osób, które mogą nigdy nie zachorować na dany rodzaj nowotworu. Po zebraniu dostatecznej ilości dowodów zalecane może być również przeprowadzenie badań przesiewowych w kierunku jednego lub większej liczby innych rodzajów raka.   </a:t>
            </a:r>
          </a:p>
        </p:txBody>
      </p:sp>
    </p:spTree>
    <p:extLst>
      <p:ext uri="{BB962C8B-B14F-4D97-AF65-F5344CB8AC3E}">
        <p14:creationId xmlns:p14="http://schemas.microsoft.com/office/powerpoint/2010/main" val="3256783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sz="quarter" idx="1"/>
          </p:nvPr>
        </p:nvSpPr>
        <p:spPr/>
        <p:txBody>
          <a:bodyPr/>
          <a:lstStyle/>
          <a:p>
            <a:pPr marL="0" indent="0" algn="just">
              <a:buNone/>
            </a:pPr>
            <a:r>
              <a:rPr lang="pl-PL" dirty="0"/>
              <a:t>Należy również pamiętać o tym, że regularne poddawanie się badaniu przesiewowemu zwiększa szansę wczesnego wykrycia raka i ewentualnego uratowania życia. W związku z tym zaleca się każdorazowo udział w zorganizowanych programach badań przesiewowych, gdy dana osoba spełnia wymagane kryteria i została zaproszona do wzięcia w nich udziału.</a:t>
            </a:r>
          </a:p>
        </p:txBody>
      </p:sp>
    </p:spTree>
    <p:extLst>
      <p:ext uri="{BB962C8B-B14F-4D97-AF65-F5344CB8AC3E}">
        <p14:creationId xmlns:p14="http://schemas.microsoft.com/office/powerpoint/2010/main" val="2730751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Program profilaktyczny wykrywania raka piersi</a:t>
            </a:r>
            <a:endParaRPr lang="pl-PL" dirty="0"/>
          </a:p>
        </p:txBody>
      </p:sp>
      <p:sp>
        <p:nvSpPr>
          <p:cNvPr id="3" name="Symbol zastępczy zawartości 2"/>
          <p:cNvSpPr>
            <a:spLocks noGrp="1"/>
          </p:cNvSpPr>
          <p:nvPr>
            <p:ph sz="quarter" idx="1"/>
          </p:nvPr>
        </p:nvSpPr>
        <p:spPr/>
        <p:txBody>
          <a:bodyPr>
            <a:normAutofit fontScale="92500" lnSpcReduction="20000"/>
          </a:bodyPr>
          <a:lstStyle/>
          <a:p>
            <a:pPr algn="just"/>
            <a:r>
              <a:rPr lang="pl-PL" dirty="0"/>
              <a:t>Rak piersi jest najpowszechniejszym rodzajem raka </a:t>
            </a:r>
            <a:r>
              <a:rPr lang="pl-PL" dirty="0" smtClean="0"/>
              <a:t/>
            </a:r>
            <a:br>
              <a:rPr lang="pl-PL" dirty="0" smtClean="0"/>
            </a:br>
            <a:r>
              <a:rPr lang="pl-PL" dirty="0" smtClean="0"/>
              <a:t>w </a:t>
            </a:r>
            <a:r>
              <a:rPr lang="pl-PL" dirty="0"/>
              <a:t>Unii Europejskiej i jest przyczyną największej liczby zgonów wywołanych chorobami nowotworowymi wśród kobiet – co roku odnotowuje się około 365 000 nowych przypadków zachorowań i 91 000 zgonów</a:t>
            </a:r>
            <a:r>
              <a:rPr lang="pl-PL" dirty="0" smtClean="0"/>
              <a:t>.</a:t>
            </a:r>
          </a:p>
          <a:p>
            <a:pPr marL="0" indent="0" algn="just">
              <a:buNone/>
            </a:pPr>
            <a:endParaRPr lang="pl-PL" dirty="0" smtClean="0"/>
          </a:p>
          <a:p>
            <a:pPr algn="just"/>
            <a:r>
              <a:rPr lang="pl-PL" dirty="0"/>
              <a:t>Rak piersi rzadko wywołuje objawy inne niż guz lub zgrubienie w tkance piersi (należy przy tym podkreślić, że większość guzów piersi nie stanowi zmian rakowych). </a:t>
            </a:r>
            <a:r>
              <a:rPr lang="pl-PL" dirty="0" smtClean="0"/>
              <a:t/>
            </a:r>
            <a:br>
              <a:rPr lang="pl-PL" dirty="0" smtClean="0"/>
            </a:br>
            <a:r>
              <a:rPr lang="pl-PL" dirty="0" smtClean="0"/>
              <a:t>W </a:t>
            </a:r>
            <a:r>
              <a:rPr lang="pl-PL" dirty="0"/>
              <a:t>przypadku wykrycia raka piersi na wczesnym etapie jego rozwoju można go wyleczyć, zanim rozprzestrzeni się na inne części ciała. Każda kobieta, która wykryje guza w swojej piersi (niezależnie od wieku), powinna zasięgnąć porady lekarza lub świadczeniodawcy.</a:t>
            </a:r>
          </a:p>
        </p:txBody>
      </p:sp>
    </p:spTree>
    <p:extLst>
      <p:ext uri="{BB962C8B-B14F-4D97-AF65-F5344CB8AC3E}">
        <p14:creationId xmlns:p14="http://schemas.microsoft.com/office/powerpoint/2010/main" val="2855512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Program profilaktyczny wykrywania raka piersi</a:t>
            </a:r>
          </a:p>
        </p:txBody>
      </p:sp>
      <p:sp>
        <p:nvSpPr>
          <p:cNvPr id="3" name="Symbol zastępczy zawartości 2"/>
          <p:cNvSpPr>
            <a:spLocks noGrp="1"/>
          </p:cNvSpPr>
          <p:nvPr>
            <p:ph sz="quarter" idx="1"/>
          </p:nvPr>
        </p:nvSpPr>
        <p:spPr>
          <a:xfrm>
            <a:off x="251520" y="1700808"/>
            <a:ext cx="4342256" cy="4572000"/>
          </a:xfrm>
        </p:spPr>
        <p:txBody>
          <a:bodyPr>
            <a:normAutofit fontScale="70000" lnSpcReduction="20000"/>
          </a:bodyPr>
          <a:lstStyle/>
          <a:p>
            <a:pPr marL="0" indent="0" algn="just">
              <a:buNone/>
            </a:pPr>
            <a:r>
              <a:rPr lang="pl-PL" dirty="0"/>
              <a:t>Badanie przesiewowe w kierunku raka piersi polega na wykonaniu zdjęcia rentgenowskiego, tzw. </a:t>
            </a:r>
            <a:r>
              <a:rPr lang="pl-PL" dirty="0" err="1"/>
              <a:t>mammogramu</a:t>
            </a:r>
            <a:r>
              <a:rPr lang="pl-PL" dirty="0"/>
              <a:t>, w celu sprawdzenia, czy w piersiach pojawiły się zmiany rakowe. Wykonanie takiego zdjęcia może ujawnić zmiany, które są zbyt małe, aby można je było wyczuć. Im wcześniej rak piersi zostanie wykryty, tym większa szansa na jego skuteczne leczenie. Badanie przesiewowe nie zapobiega rozwojowi raka piersi, ale umożliwia wcześniejsze wykrycie raka, zwiększając szanse na jego skuteczne leczenie. Mammografia jest obecnie jedyną przesiewową metodą badania zapewniającą możliwość zapobieżenia zgonom spowodowanym rakiem piersi.</a:t>
            </a:r>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t="22828"/>
          <a:stretch/>
        </p:blipFill>
        <p:spPr>
          <a:xfrm>
            <a:off x="5292080" y="1556792"/>
            <a:ext cx="3256213" cy="4680000"/>
          </a:xfrm>
          <a:prstGeom prst="rect">
            <a:avLst/>
          </a:prstGeom>
          <a:ln>
            <a:noFill/>
          </a:ln>
          <a:effectLst>
            <a:softEdge rad="112500"/>
          </a:effectLst>
        </p:spPr>
      </p:pic>
    </p:spTree>
    <p:extLst>
      <p:ext uri="{BB962C8B-B14F-4D97-AF65-F5344CB8AC3E}">
        <p14:creationId xmlns:p14="http://schemas.microsoft.com/office/powerpoint/2010/main" val="93462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692696"/>
            <a:ext cx="8534400" cy="758952"/>
          </a:xfrm>
        </p:spPr>
        <p:txBody>
          <a:bodyPr>
            <a:normAutofit fontScale="90000"/>
          </a:bodyPr>
          <a:lstStyle/>
          <a:p>
            <a:r>
              <a:rPr lang="pl-PL" dirty="0"/>
              <a:t>1. Nie pal, nie używaj tytoniu </a:t>
            </a:r>
            <a:r>
              <a:rPr lang="pl-PL" dirty="0" smtClean="0"/>
              <a:t>w </a:t>
            </a:r>
            <a:r>
              <a:rPr lang="pl-PL" dirty="0"/>
              <a:t>żadnej postaci</a:t>
            </a:r>
            <a:br>
              <a:rPr lang="pl-PL" dirty="0"/>
            </a:br>
            <a:endParaRPr lang="pl-PL" dirty="0"/>
          </a:p>
        </p:txBody>
      </p:sp>
      <p:sp>
        <p:nvSpPr>
          <p:cNvPr id="3" name="Symbol zastępczy zawartości 2"/>
          <p:cNvSpPr>
            <a:spLocks noGrp="1"/>
          </p:cNvSpPr>
          <p:nvPr>
            <p:ph sz="quarter" idx="1"/>
          </p:nvPr>
        </p:nvSpPr>
        <p:spPr/>
        <p:txBody>
          <a:bodyPr>
            <a:normAutofit/>
          </a:bodyPr>
          <a:lstStyle/>
          <a:p>
            <a:pPr indent="-273600" algn="just">
              <a:spcBef>
                <a:spcPts val="541"/>
              </a:spcBef>
              <a:buClr>
                <a:srgbClr val="D16349"/>
              </a:buClr>
              <a:buFont typeface="Wingdings 2" charset="2"/>
              <a:buChar char=""/>
            </a:pPr>
            <a:r>
              <a:rPr lang="pl-PL" spc="-1" dirty="0">
                <a:solidFill>
                  <a:srgbClr val="000000"/>
                </a:solidFill>
              </a:rPr>
              <a:t>Tytoń występuje w różnych formach np. do żucia, ssania lub wciągania przez nos – każda z tych form jest potencjalnie rakotwórcza. </a:t>
            </a:r>
            <a:endParaRPr lang="pl-PL" spc="-1" dirty="0">
              <a:latin typeface="Arial"/>
            </a:endParaRPr>
          </a:p>
          <a:p>
            <a:pPr indent="-273600" algn="just">
              <a:spcBef>
                <a:spcPts val="541"/>
              </a:spcBef>
              <a:buClr>
                <a:srgbClr val="D16349"/>
              </a:buClr>
              <a:buFont typeface="Wingdings 2" charset="2"/>
              <a:buChar char=""/>
            </a:pPr>
            <a:r>
              <a:rPr lang="pl-PL" spc="-1" dirty="0">
                <a:solidFill>
                  <a:srgbClr val="000000"/>
                </a:solidFill>
              </a:rPr>
              <a:t>Palenie jest najbardziej szkodliwą formą używania tytoniu – podczas spalania powstają najbardziej toksyczne substancje rakotwórcze. Rocznie około 6 milionów ludzi na świecie umiera z powodu używania tytoniu.</a:t>
            </a:r>
            <a:endParaRPr lang="pl-PL" spc="-1" dirty="0">
              <a:latin typeface="Arial"/>
            </a:endParaRPr>
          </a:p>
          <a:p>
            <a:pPr indent="-273600" algn="just">
              <a:spcBef>
                <a:spcPts val="541"/>
              </a:spcBef>
              <a:buClr>
                <a:srgbClr val="D16349"/>
              </a:buClr>
              <a:buFont typeface="Wingdings 2" charset="2"/>
              <a:buChar char=""/>
            </a:pPr>
            <a:r>
              <a:rPr lang="pl-PL" spc="-1" dirty="0">
                <a:solidFill>
                  <a:srgbClr val="000000"/>
                </a:solidFill>
              </a:rPr>
              <a:t>Palenie zwiększa ryzyko zachorowania na raka płuc – nawet </a:t>
            </a:r>
            <a:r>
              <a:rPr lang="pl-PL" b="1" spc="-1" dirty="0">
                <a:solidFill>
                  <a:srgbClr val="FF0000"/>
                </a:solidFill>
              </a:rPr>
              <a:t>20-25 razy</a:t>
            </a:r>
            <a:r>
              <a:rPr lang="pl-PL" b="1" spc="-1" dirty="0" smtClean="0">
                <a:solidFill>
                  <a:srgbClr val="FF0000"/>
                </a:solidFill>
              </a:rPr>
              <a:t>!</a:t>
            </a:r>
            <a:endParaRPr lang="pl-PL" spc="-1" dirty="0">
              <a:latin typeface="Arial"/>
            </a:endParaRPr>
          </a:p>
        </p:txBody>
      </p:sp>
    </p:spTree>
    <p:extLst>
      <p:ext uri="{BB962C8B-B14F-4D97-AF65-F5344CB8AC3E}">
        <p14:creationId xmlns:p14="http://schemas.microsoft.com/office/powerpoint/2010/main" val="1157908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Diagnostyka pogłębiona</a:t>
            </a:r>
            <a:endParaRPr lang="pl-PL" dirty="0"/>
          </a:p>
        </p:txBody>
      </p:sp>
      <p:sp>
        <p:nvSpPr>
          <p:cNvPr id="3" name="Symbol zastępczy zawartości 2"/>
          <p:cNvSpPr>
            <a:spLocks noGrp="1"/>
          </p:cNvSpPr>
          <p:nvPr>
            <p:ph sz="quarter" idx="1"/>
          </p:nvPr>
        </p:nvSpPr>
        <p:spPr/>
        <p:txBody>
          <a:bodyPr>
            <a:normAutofit fontScale="77500" lnSpcReduction="20000"/>
          </a:bodyPr>
          <a:lstStyle/>
          <a:p>
            <a:pPr algn="just"/>
            <a:r>
              <a:rPr lang="pl-PL" dirty="0" smtClean="0"/>
              <a:t>Osoba</a:t>
            </a:r>
            <a:r>
              <a:rPr lang="pl-PL" dirty="0"/>
              <a:t>, u której wykryto </a:t>
            </a:r>
            <a:r>
              <a:rPr lang="pl-PL" dirty="0" smtClean="0"/>
              <a:t>nieprawidłowości</a:t>
            </a:r>
            <a:r>
              <a:rPr lang="pl-PL" dirty="0"/>
              <a:t>, otrzymuje skierowanie na dalsze badania – zazwyczaj na kolejny zabieg mammografii </a:t>
            </a:r>
            <a:r>
              <a:rPr lang="pl-PL" dirty="0" smtClean="0"/>
              <a:t/>
            </a:r>
            <a:br>
              <a:rPr lang="pl-PL" dirty="0" smtClean="0"/>
            </a:br>
            <a:r>
              <a:rPr lang="pl-PL" dirty="0" smtClean="0"/>
              <a:t>i </a:t>
            </a:r>
            <a:r>
              <a:rPr lang="pl-PL" dirty="0"/>
              <a:t>USG piersi.</a:t>
            </a:r>
          </a:p>
          <a:p>
            <a:pPr algn="just"/>
            <a:r>
              <a:rPr lang="pl-PL" dirty="0"/>
              <a:t>Po przeprowadzeniu dodatkowych badań najczęściej okazuje się, że niepokojące zmiany są zwykłą tkanką piersi lub nowotworem </a:t>
            </a:r>
            <a:r>
              <a:rPr lang="pl-PL" dirty="0" smtClean="0"/>
              <a:t>łagodnym. Jeżeli </a:t>
            </a:r>
            <a:r>
              <a:rPr lang="pl-PL" dirty="0"/>
              <a:t>jednak dodatkowe badania doprowadzą do wykrycia nowych, niepokojących zmian w jednej z piersi, zazwyczaj pobiera się niewielką próbkę tkanki piersi za pomocą igły (w stosownych przypadkach taki zabieg przeprowadza się przy znieczuleniu miejscowym). Pobrane próbki bada się pod mikroskopem; jeżeli badanie to potwierdzi wystąpienie komórek rakowych, chora otrzymuje skierowania do szpitala w celu wykonania zabiegu chirurgicznego. </a:t>
            </a:r>
            <a:endParaRPr lang="pl-PL" dirty="0" smtClean="0"/>
          </a:p>
          <a:p>
            <a:pPr algn="just"/>
            <a:r>
              <a:rPr lang="pl-PL" dirty="0" smtClean="0"/>
              <a:t>Procedury </a:t>
            </a:r>
            <a:r>
              <a:rPr lang="pl-PL" dirty="0"/>
              <a:t>zapewniania jakości obowiązujące w ramach zorganizowanych programów badania przesiewowego mają na celu ograniczenie liczby dalszych badań do minimum niezbędnego do skutecznego wykrywania przypadków wystąpienia raka piersi.</a:t>
            </a:r>
          </a:p>
          <a:p>
            <a:endParaRPr lang="pl-PL" dirty="0"/>
          </a:p>
        </p:txBody>
      </p:sp>
    </p:spTree>
    <p:extLst>
      <p:ext uri="{BB962C8B-B14F-4D97-AF65-F5344CB8AC3E}">
        <p14:creationId xmlns:p14="http://schemas.microsoft.com/office/powerpoint/2010/main" val="1769424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Kwalifikacja do badania przesiewowego:</a:t>
            </a:r>
            <a:endParaRPr lang="pl-PL" dirty="0"/>
          </a:p>
        </p:txBody>
      </p:sp>
      <p:sp>
        <p:nvSpPr>
          <p:cNvPr id="3" name="Symbol zastępczy zawartości 2"/>
          <p:cNvSpPr>
            <a:spLocks noGrp="1"/>
          </p:cNvSpPr>
          <p:nvPr>
            <p:ph sz="quarter" idx="1"/>
          </p:nvPr>
        </p:nvSpPr>
        <p:spPr/>
        <p:txBody>
          <a:bodyPr/>
          <a:lstStyle/>
          <a:p>
            <a:r>
              <a:rPr lang="pl-PL" dirty="0" smtClean="0"/>
              <a:t>Wiek – pomiędzy 50 a 69 rokiem życia</a:t>
            </a:r>
          </a:p>
          <a:p>
            <a:r>
              <a:rPr lang="pl-PL" dirty="0" smtClean="0"/>
              <a:t>Ostatnie badanie miało miejsce 24 miesiące temu</a:t>
            </a:r>
          </a:p>
          <a:p>
            <a:pPr marL="0" indent="0">
              <a:buNone/>
            </a:pPr>
            <a:r>
              <a:rPr lang="pl-PL" dirty="0" smtClean="0"/>
              <a:t>- w przypadku: mutacji genetycznej w genach BRCA1, BRCA2, lub obciążenia (nowotwór piersi w linii prostej tj. matka, siostra córka) – mammografię profilaktyczną wykonuje się co 12 miesięcy</a:t>
            </a:r>
            <a:endParaRPr lang="pl-PL" dirty="0"/>
          </a:p>
        </p:txBody>
      </p:sp>
    </p:spTree>
    <p:extLst>
      <p:ext uri="{BB962C8B-B14F-4D97-AF65-F5344CB8AC3E}">
        <p14:creationId xmlns:p14="http://schemas.microsoft.com/office/powerpoint/2010/main" val="4124879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Program profilaktyczny raka szyjki macicy</a:t>
            </a:r>
            <a:endParaRPr lang="pl-PL" dirty="0"/>
          </a:p>
        </p:txBody>
      </p:sp>
      <p:sp>
        <p:nvSpPr>
          <p:cNvPr id="3" name="Symbol zastępczy zawartości 2"/>
          <p:cNvSpPr>
            <a:spLocks noGrp="1"/>
          </p:cNvSpPr>
          <p:nvPr>
            <p:ph sz="quarter" idx="1"/>
          </p:nvPr>
        </p:nvSpPr>
        <p:spPr/>
        <p:txBody>
          <a:bodyPr>
            <a:normAutofit fontScale="77500" lnSpcReduction="20000"/>
          </a:bodyPr>
          <a:lstStyle/>
          <a:p>
            <a:pPr algn="just"/>
            <a:r>
              <a:rPr lang="pl-PL" dirty="0"/>
              <a:t>Rak szyjki macicy rozwija się w szyjce macicy kobiety – odcinku łączącym macicę z pochwą. W odróżnieniu od wielu innych rodzajów nowotworów, które występują głównie u osób starszych, prawie połowa przypadków zachorowania na raka szyjki macicy jest diagnozowana u kobiet w wieku od 35 do 55 </a:t>
            </a:r>
            <a:r>
              <a:rPr lang="pl-PL" dirty="0" smtClean="0"/>
              <a:t>lat.</a:t>
            </a:r>
          </a:p>
          <a:p>
            <a:pPr algn="just"/>
            <a:r>
              <a:rPr lang="pl-PL" dirty="0" smtClean="0"/>
              <a:t>Średnio w UE odnotowuje się około </a:t>
            </a:r>
            <a:r>
              <a:rPr lang="pl-PL" dirty="0"/>
              <a:t>34 000 nowych przypadków zachorowań na raka szyjki macicy i 13 000 zgonów </a:t>
            </a:r>
            <a:r>
              <a:rPr lang="pl-PL" dirty="0" smtClean="0"/>
              <a:t>spowodowanych </a:t>
            </a:r>
            <a:r>
              <a:rPr lang="pl-PL" dirty="0"/>
              <a:t>tym </a:t>
            </a:r>
            <a:r>
              <a:rPr lang="pl-PL" dirty="0" smtClean="0"/>
              <a:t>nowotworem.</a:t>
            </a:r>
          </a:p>
          <a:p>
            <a:pPr algn="just"/>
            <a:r>
              <a:rPr lang="pl-PL" dirty="0"/>
              <a:t>Prawie wszystkie przypadki zachorowania na raka szyjki macicy są wywołane </a:t>
            </a:r>
            <a:r>
              <a:rPr lang="pl-PL" dirty="0">
                <a:hlinkClick r:id="rId2"/>
              </a:rPr>
              <a:t>wirusem brodawczaka ludzkiego (HPV)</a:t>
            </a:r>
            <a:r>
              <a:rPr lang="pl-PL" dirty="0"/>
              <a:t>. HPV to powszechnie występujący wirus często przenoszony drogą płciową. Wczesnym stadiom rozwoju raka szyjki macicy często nie towarzyszą żadne objawy. Jeżeli dojdzie już do wystąpienia objawów, z reguły mają one postać nietypowego krwawienia z dróg rodnych, do którego może dojść po stosunku seksualnym, między normalnymi okresami menstruacji lub po menopauzie.</a:t>
            </a:r>
          </a:p>
        </p:txBody>
      </p:sp>
    </p:spTree>
    <p:extLst>
      <p:ext uri="{BB962C8B-B14F-4D97-AF65-F5344CB8AC3E}">
        <p14:creationId xmlns:p14="http://schemas.microsoft.com/office/powerpoint/2010/main" val="1604218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Program profilaktyczny raka szyjki macicy</a:t>
            </a:r>
          </a:p>
        </p:txBody>
      </p:sp>
      <p:sp>
        <p:nvSpPr>
          <p:cNvPr id="3" name="Symbol zastępczy zawartości 2"/>
          <p:cNvSpPr>
            <a:spLocks noGrp="1"/>
          </p:cNvSpPr>
          <p:nvPr>
            <p:ph sz="quarter" idx="1"/>
          </p:nvPr>
        </p:nvSpPr>
        <p:spPr/>
        <p:txBody>
          <a:bodyPr>
            <a:normAutofit fontScale="92500" lnSpcReduction="10000"/>
          </a:bodyPr>
          <a:lstStyle/>
          <a:p>
            <a:pPr algn="just"/>
            <a:r>
              <a:rPr lang="pl-PL" dirty="0"/>
              <a:t>Badanie przesiewowe w kierunku raka szyjki macicy nie jest w rzeczywistości badaniem na obecność komórek </a:t>
            </a:r>
            <a:r>
              <a:rPr lang="pl-PL" dirty="0" smtClean="0"/>
              <a:t>nowotworowych</a:t>
            </a:r>
            <a:r>
              <a:rPr lang="pl-PL" dirty="0"/>
              <a:t> </a:t>
            </a:r>
            <a:r>
              <a:rPr lang="pl-PL" dirty="0" smtClean="0"/>
              <a:t>– badanie cytologiczne ma za zadanie ocenić czy w obrębie strefy przejściowej dochodzi do zmian.</a:t>
            </a:r>
          </a:p>
          <a:p>
            <a:pPr algn="just"/>
            <a:r>
              <a:rPr lang="pl-PL" dirty="0"/>
              <a:t>C</a:t>
            </a:r>
            <a:r>
              <a:rPr lang="pl-PL" dirty="0" smtClean="0"/>
              <a:t>ytologia polega </a:t>
            </a:r>
            <a:r>
              <a:rPr lang="pl-PL" dirty="0"/>
              <a:t>na pobraniu próbki komórek z powierzchni </a:t>
            </a:r>
            <a:r>
              <a:rPr lang="pl-PL" dirty="0" smtClean="0"/>
              <a:t>tarczy i kanału szyjki macicy. Nowsze badanie, polega </a:t>
            </a:r>
            <a:r>
              <a:rPr lang="pl-PL" dirty="0"/>
              <a:t>na wykonaniu testów w kierunku zakażenia wirusem brodawczaka ludzkiego (HPV), ponieważ do zachorowania na raka szyjki macicy niemal we wszystkich przypadkach dochodzi wskutek przewlekłego zakażenia HPV.</a:t>
            </a:r>
          </a:p>
        </p:txBody>
      </p:sp>
    </p:spTree>
    <p:extLst>
      <p:ext uri="{BB962C8B-B14F-4D97-AF65-F5344CB8AC3E}">
        <p14:creationId xmlns:p14="http://schemas.microsoft.com/office/powerpoint/2010/main" val="2888751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Program profilaktyczny raka szyjki macicy</a:t>
            </a:r>
          </a:p>
        </p:txBody>
      </p:sp>
      <p:sp>
        <p:nvSpPr>
          <p:cNvPr id="3" name="Symbol zastępczy zawartości 2"/>
          <p:cNvSpPr>
            <a:spLocks noGrp="1"/>
          </p:cNvSpPr>
          <p:nvPr>
            <p:ph sz="quarter" idx="1"/>
          </p:nvPr>
        </p:nvSpPr>
        <p:spPr/>
        <p:txBody>
          <a:bodyPr>
            <a:normAutofit fontScale="92500" lnSpcReduction="20000"/>
          </a:bodyPr>
          <a:lstStyle/>
          <a:p>
            <a:pPr algn="just"/>
            <a:r>
              <a:rPr lang="pl-PL" dirty="0"/>
              <a:t>Do wykrycia nieprawidłowości dochodzi w przypadku 3–10 na 100 kobiet biorących udział w </a:t>
            </a:r>
            <a:r>
              <a:rPr lang="pl-PL" dirty="0" smtClean="0"/>
              <a:t>badaniu.</a:t>
            </a:r>
          </a:p>
          <a:p>
            <a:pPr algn="just"/>
            <a:r>
              <a:rPr lang="pl-PL" dirty="0" smtClean="0"/>
              <a:t>Osoby</a:t>
            </a:r>
            <a:r>
              <a:rPr lang="pl-PL" dirty="0"/>
              <a:t>, u których wykryto nieprawidłowości, zostaną skierowane na dodatkowe badania; badania te mogą obejmować powtórzenie badania przesiewowego oraz – w stosownych przypadkach – badanie ginekologiczne i pobranie próbek tkanek. </a:t>
            </a:r>
            <a:endParaRPr lang="pl-PL" dirty="0" smtClean="0"/>
          </a:p>
          <a:p>
            <a:pPr algn="just"/>
            <a:r>
              <a:rPr lang="pl-PL" dirty="0" smtClean="0"/>
              <a:t>Odbiegający </a:t>
            </a:r>
            <a:r>
              <a:rPr lang="pl-PL" dirty="0"/>
              <a:t>od normy wynik badania przesiewowego może być powodem niepokoju, ale leczenie przedrakowych zmian patologicznych – jeżeli okazałoby się to konieczne – jest proste i pozwala prawie całkowicie wyeliminować ryzyko zachorowania na raka szyjki macicy.</a:t>
            </a:r>
          </a:p>
        </p:txBody>
      </p:sp>
    </p:spTree>
    <p:extLst>
      <p:ext uri="{BB962C8B-B14F-4D97-AF65-F5344CB8AC3E}">
        <p14:creationId xmlns:p14="http://schemas.microsoft.com/office/powerpoint/2010/main" val="611602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Kwalifikacja do programu profilaktycznego</a:t>
            </a:r>
            <a:endParaRPr lang="pl-PL" dirty="0"/>
          </a:p>
        </p:txBody>
      </p:sp>
      <p:sp>
        <p:nvSpPr>
          <p:cNvPr id="3" name="Symbol zastępczy zawartości 2"/>
          <p:cNvSpPr>
            <a:spLocks noGrp="1"/>
          </p:cNvSpPr>
          <p:nvPr>
            <p:ph sz="quarter" idx="1"/>
          </p:nvPr>
        </p:nvSpPr>
        <p:spPr/>
        <p:txBody>
          <a:bodyPr/>
          <a:lstStyle/>
          <a:p>
            <a:r>
              <a:rPr lang="pl-PL" dirty="0" smtClean="0"/>
              <a:t>Wiek – pomiędzy 25 a 59 rokiem życia</a:t>
            </a:r>
          </a:p>
          <a:p>
            <a:r>
              <a:rPr lang="pl-PL" dirty="0" smtClean="0"/>
              <a:t>Badanie nie było wykonywane w ciągu ostatnich 36 miesięcy</a:t>
            </a:r>
          </a:p>
          <a:p>
            <a:r>
              <a:rPr lang="pl-PL" dirty="0" smtClean="0"/>
              <a:t>W przypadku: zakażenia wirusem HIV, stwierdzoną infekcją </a:t>
            </a:r>
            <a:r>
              <a:rPr lang="pl-PL" dirty="0" err="1" smtClean="0"/>
              <a:t>wysokoonkogennymi</a:t>
            </a:r>
            <a:r>
              <a:rPr lang="pl-PL" dirty="0" smtClean="0"/>
              <a:t> wirusami HPV lub stosowaniu immunosupresji – badanie wykonuje się co 12 miesięcy</a:t>
            </a:r>
            <a:endParaRPr lang="pl-PL" dirty="0"/>
          </a:p>
        </p:txBody>
      </p:sp>
    </p:spTree>
    <p:extLst>
      <p:ext uri="{BB962C8B-B14F-4D97-AF65-F5344CB8AC3E}">
        <p14:creationId xmlns:p14="http://schemas.microsoft.com/office/powerpoint/2010/main" val="3508140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556792"/>
            <a:ext cx="3629099" cy="4681538"/>
          </a:xfrm>
          <a:prstGeom prst="rect">
            <a:avLst/>
          </a:prstGeom>
          <a:ln>
            <a:noFill/>
          </a:ln>
          <a:effectLst>
            <a:outerShdw blurRad="292100" dist="139700" dir="2700000" algn="tl" rotWithShape="0">
              <a:srgbClr val="333333">
                <a:alpha val="65000"/>
              </a:srgbClr>
            </a:outerShdw>
          </a:effectLst>
        </p:spPr>
      </p:pic>
      <p:sp>
        <p:nvSpPr>
          <p:cNvPr id="4" name="Symbol zastępczy zawartości 3"/>
          <p:cNvSpPr>
            <a:spLocks noGrp="1"/>
          </p:cNvSpPr>
          <p:nvPr>
            <p:ph sz="half" idx="2"/>
          </p:nvPr>
        </p:nvSpPr>
        <p:spPr>
          <a:xfrm>
            <a:off x="4716016" y="1556792"/>
            <a:ext cx="4038600" cy="4681728"/>
          </a:xfrm>
        </p:spPr>
        <p:txBody>
          <a:bodyPr/>
          <a:lstStyle/>
          <a:p>
            <a:r>
              <a:rPr lang="pl-PL" dirty="0" smtClean="0"/>
              <a:t>Samo pobranie próbki zajmuje około 10-15 sekund!</a:t>
            </a:r>
          </a:p>
          <a:p>
            <a:r>
              <a:rPr lang="pl-PL" dirty="0" smtClean="0"/>
              <a:t>Badanie to jest bezbolesne – może sprawiać niewielki dyskomfort</a:t>
            </a:r>
          </a:p>
          <a:p>
            <a:r>
              <a:rPr lang="pl-PL" dirty="0" smtClean="0"/>
              <a:t>Wykonywanie cytologii pozwala wykrywać nawet pojedyncze komórki, które objęte są zmianami</a:t>
            </a:r>
            <a:endParaRPr lang="pl-PL" dirty="0"/>
          </a:p>
        </p:txBody>
      </p:sp>
    </p:spTree>
    <p:extLst>
      <p:ext uri="{BB962C8B-B14F-4D97-AF65-F5344CB8AC3E}">
        <p14:creationId xmlns:p14="http://schemas.microsoft.com/office/powerpoint/2010/main" val="1319725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16632"/>
            <a:ext cx="8534400" cy="758952"/>
          </a:xfrm>
        </p:spPr>
        <p:txBody>
          <a:bodyPr>
            <a:normAutofit/>
          </a:bodyPr>
          <a:lstStyle/>
          <a:p>
            <a:r>
              <a:rPr lang="pl-PL" sz="2400" dirty="0" smtClean="0"/>
              <a:t>Program przesiewowy wykrywania raka jelita grubego</a:t>
            </a:r>
            <a:endParaRPr lang="pl-PL" sz="2400" dirty="0"/>
          </a:p>
        </p:txBody>
      </p:sp>
      <p:sp>
        <p:nvSpPr>
          <p:cNvPr id="3" name="Symbol zastępczy zawartości 2"/>
          <p:cNvSpPr>
            <a:spLocks noGrp="1"/>
          </p:cNvSpPr>
          <p:nvPr>
            <p:ph sz="quarter" idx="1"/>
          </p:nvPr>
        </p:nvSpPr>
        <p:spPr/>
        <p:txBody>
          <a:bodyPr>
            <a:normAutofit/>
          </a:bodyPr>
          <a:lstStyle/>
          <a:p>
            <a:pPr algn="just"/>
            <a:r>
              <a:rPr lang="pl-PL" dirty="0"/>
              <a:t>Rak jelita grubego jest również określany jako rak okrężnicy lub rak odbytnicy</a:t>
            </a:r>
            <a:r>
              <a:rPr lang="pl-PL" dirty="0" smtClean="0"/>
              <a:t>.</a:t>
            </a:r>
          </a:p>
          <a:p>
            <a:pPr algn="just"/>
            <a:r>
              <a:rPr lang="pl-PL" dirty="0"/>
              <a:t>Ryzyko zachorowania na raka jelita grubego występuje zarówno u kobiet, jak i u mężczyzn. Rak jelita grubego jest trzecim najpowszechniejszym rodzajem raka w Unii Europejskiej oraz drugim, jeżeli chodzi o liczbę zgonów wśród osób chorych – w 2012 r. odnotowano ponad 345 000 nowych przypadków zachorowań i 150 000 zgonów. </a:t>
            </a:r>
          </a:p>
        </p:txBody>
      </p:sp>
    </p:spTree>
    <p:extLst>
      <p:ext uri="{BB962C8B-B14F-4D97-AF65-F5344CB8AC3E}">
        <p14:creationId xmlns:p14="http://schemas.microsoft.com/office/powerpoint/2010/main" val="30462849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88640"/>
            <a:ext cx="8534400" cy="758952"/>
          </a:xfrm>
        </p:spPr>
        <p:txBody>
          <a:bodyPr>
            <a:normAutofit/>
          </a:bodyPr>
          <a:lstStyle/>
          <a:p>
            <a:r>
              <a:rPr lang="pl-PL" sz="2400" dirty="0"/>
              <a:t>Program przesiewowy wykrywania raka jelita grubego</a:t>
            </a:r>
          </a:p>
        </p:txBody>
      </p:sp>
      <p:sp>
        <p:nvSpPr>
          <p:cNvPr id="3" name="Symbol zastępczy zawartości 2"/>
          <p:cNvSpPr>
            <a:spLocks noGrp="1"/>
          </p:cNvSpPr>
          <p:nvPr>
            <p:ph sz="quarter" idx="1"/>
          </p:nvPr>
        </p:nvSpPr>
        <p:spPr/>
        <p:txBody>
          <a:bodyPr>
            <a:normAutofit lnSpcReduction="10000"/>
          </a:bodyPr>
          <a:lstStyle/>
          <a:p>
            <a:pPr algn="just"/>
            <a:r>
              <a:rPr lang="pl-PL" dirty="0"/>
              <a:t>Celem badania przesiewowego jest wykrycie raka jelita grubego (lub symptomów mogących doprowadzić do zachorowania na raka jelita grubego) na wczesnym etapie, kiedy istnieje duże prawdopodobieństwo, że leczenie okaże się skuteczne. Istnieją dwa rodzaje badania przesiewowego w kierunku raka jelita grubego:</a:t>
            </a:r>
          </a:p>
          <a:p>
            <a:pPr algn="just">
              <a:buFontTx/>
              <a:buChar char="-"/>
            </a:pPr>
            <a:r>
              <a:rPr lang="pl-PL" dirty="0" smtClean="0"/>
              <a:t>badanie </a:t>
            </a:r>
            <a:r>
              <a:rPr lang="pl-PL" dirty="0"/>
              <a:t>mające na celu wykrycie śladów krwi w stolcu – tzw. badanie na krew utajoną w </a:t>
            </a:r>
            <a:r>
              <a:rPr lang="pl-PL" dirty="0" smtClean="0"/>
              <a:t>kale;</a:t>
            </a:r>
          </a:p>
          <a:p>
            <a:pPr algn="just">
              <a:buFontTx/>
              <a:buChar char="-"/>
            </a:pPr>
            <a:r>
              <a:rPr lang="pl-PL" dirty="0" smtClean="0"/>
              <a:t>badanie </a:t>
            </a:r>
            <a:r>
              <a:rPr lang="pl-PL" dirty="0"/>
              <a:t>wewnętrznej części jelita grubego w ramach zabiegu tzw. </a:t>
            </a:r>
            <a:r>
              <a:rPr lang="pl-PL" dirty="0" err="1"/>
              <a:t>sigmoidoskopii</a:t>
            </a:r>
            <a:r>
              <a:rPr lang="pl-PL" dirty="0"/>
              <a:t> lub </a:t>
            </a:r>
            <a:r>
              <a:rPr lang="pl-PL" dirty="0" err="1"/>
              <a:t>kolonoskopii</a:t>
            </a:r>
            <a:r>
              <a:rPr lang="pl-PL" dirty="0"/>
              <a:t>.</a:t>
            </a:r>
          </a:p>
          <a:p>
            <a:endParaRPr lang="pl-PL" dirty="0"/>
          </a:p>
        </p:txBody>
      </p:sp>
    </p:spTree>
    <p:extLst>
      <p:ext uri="{BB962C8B-B14F-4D97-AF65-F5344CB8AC3E}">
        <p14:creationId xmlns:p14="http://schemas.microsoft.com/office/powerpoint/2010/main" val="1491446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Dalsza diagnostyka</a:t>
            </a:r>
            <a:endParaRPr lang="pl-PL" dirty="0"/>
          </a:p>
        </p:txBody>
      </p:sp>
      <p:sp>
        <p:nvSpPr>
          <p:cNvPr id="3" name="Symbol zastępczy zawartości 2"/>
          <p:cNvSpPr>
            <a:spLocks noGrp="1"/>
          </p:cNvSpPr>
          <p:nvPr>
            <p:ph sz="quarter" idx="1"/>
          </p:nvPr>
        </p:nvSpPr>
        <p:spPr/>
        <p:txBody>
          <a:bodyPr>
            <a:normAutofit fontScale="85000" lnSpcReduction="10000"/>
          </a:bodyPr>
          <a:lstStyle/>
          <a:p>
            <a:pPr algn="just"/>
            <a:r>
              <a:rPr lang="pl-PL" dirty="0"/>
              <a:t>Jeżeli wyniki badania na krew utajoną w kale lub badania kału metodą immunochemiczną odbiegają od normy, pacjent jest kierowany na zabieg </a:t>
            </a:r>
            <a:r>
              <a:rPr lang="pl-PL" dirty="0" err="1"/>
              <a:t>kolonoskopii</a:t>
            </a:r>
            <a:r>
              <a:rPr lang="pl-PL" dirty="0"/>
              <a:t>. W przypadku 1–2 na 20 osób, u których stwierdzono odbiegające od normy wyniki badania na krew utajoną w kale </a:t>
            </a:r>
            <a:r>
              <a:rPr lang="pl-PL" dirty="0" err="1" smtClean="0"/>
              <a:t>kolonoskopia</a:t>
            </a:r>
            <a:r>
              <a:rPr lang="pl-PL" dirty="0" smtClean="0"/>
              <a:t> </a:t>
            </a:r>
            <a:r>
              <a:rPr lang="pl-PL" dirty="0"/>
              <a:t>kontrolna doprowadza do ujawnienia choroby nowotworowej. </a:t>
            </a:r>
            <a:endParaRPr lang="pl-PL" dirty="0" smtClean="0"/>
          </a:p>
          <a:p>
            <a:pPr algn="just"/>
            <a:r>
              <a:rPr lang="pl-PL" dirty="0" smtClean="0"/>
              <a:t>W </a:t>
            </a:r>
            <a:r>
              <a:rPr lang="pl-PL" dirty="0"/>
              <a:t>przypadku 4 na 10 osób, u których stwierdzono nieprawidłowe wyniki badania na krew utajoną w kale </a:t>
            </a:r>
            <a:r>
              <a:rPr lang="pl-PL" dirty="0" smtClean="0"/>
              <a:t>zabieg </a:t>
            </a:r>
            <a:r>
              <a:rPr lang="pl-PL" dirty="0" err="1"/>
              <a:t>kolonoskopii</a:t>
            </a:r>
            <a:r>
              <a:rPr lang="pl-PL" dirty="0"/>
              <a:t> umożliwia wykrycie i usunięcie polipów w celu zapobieżenia zachorowaniu na raka. </a:t>
            </a:r>
            <a:endParaRPr lang="pl-PL" dirty="0" smtClean="0"/>
          </a:p>
          <a:p>
            <a:pPr algn="just"/>
            <a:r>
              <a:rPr lang="pl-PL" dirty="0" smtClean="0"/>
              <a:t>Około </a:t>
            </a:r>
            <a:r>
              <a:rPr lang="pl-PL" dirty="0"/>
              <a:t>połowa zabiegów </a:t>
            </a:r>
            <a:r>
              <a:rPr lang="pl-PL" dirty="0" err="1"/>
              <a:t>kolonoskopii</a:t>
            </a:r>
            <a:r>
              <a:rPr lang="pl-PL" dirty="0"/>
              <a:t> przeprowadzanych w następstwie badań nie prowadzi do wykrycia nieprawidłowości (brak zmian nowotworowych lub polipów).</a:t>
            </a:r>
          </a:p>
        </p:txBody>
      </p:sp>
    </p:spTree>
    <p:extLst>
      <p:ext uri="{BB962C8B-B14F-4D97-AF65-F5344CB8AC3E}">
        <p14:creationId xmlns:p14="http://schemas.microsoft.com/office/powerpoint/2010/main" val="291295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Składniki dymu tytoniowego</a:t>
            </a:r>
            <a:endParaRPr lang="pl-PL"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75656" y="1700808"/>
            <a:ext cx="615696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565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Profilaktyka nowotworów płuc</a:t>
            </a:r>
            <a:endParaRPr lang="pl-PL" dirty="0"/>
          </a:p>
        </p:txBody>
      </p:sp>
      <p:sp>
        <p:nvSpPr>
          <p:cNvPr id="3" name="Symbol zastępczy zawartości 2"/>
          <p:cNvSpPr>
            <a:spLocks noGrp="1"/>
          </p:cNvSpPr>
          <p:nvPr>
            <p:ph sz="quarter" idx="1"/>
          </p:nvPr>
        </p:nvSpPr>
        <p:spPr/>
        <p:txBody>
          <a:bodyPr/>
          <a:lstStyle/>
          <a:p>
            <a:pPr algn="just"/>
            <a:r>
              <a:rPr lang="pl-PL" dirty="0"/>
              <a:t>Świętokrzyskie Centrum Onkologii realizuje projekt „Profilaktyka nowotworów płuc” na mocy umowy podpisanej z </a:t>
            </a:r>
            <a:r>
              <a:rPr lang="pl-PL" dirty="0" smtClean="0"/>
              <a:t>Ministerstwem Zdrowia</a:t>
            </a:r>
          </a:p>
          <a:p>
            <a:pPr algn="just"/>
            <a:r>
              <a:rPr lang="pl-PL" dirty="0"/>
              <a:t>Projekt przewiduje wdrożenie Ogólnopolskiego Programu Wczesnego Wykrywania Raka Płuca za Pomocą </a:t>
            </a:r>
            <a:r>
              <a:rPr lang="pl-PL" b="1" dirty="0" err="1"/>
              <a:t>Niskodawkowej</a:t>
            </a:r>
            <a:r>
              <a:rPr lang="pl-PL" b="1" dirty="0"/>
              <a:t> Tomografii Komputerowej</a:t>
            </a:r>
            <a:r>
              <a:rPr lang="pl-PL" dirty="0" smtClean="0"/>
              <a:t>.</a:t>
            </a:r>
          </a:p>
          <a:p>
            <a:endParaRPr lang="pl-PL" dirty="0"/>
          </a:p>
        </p:txBody>
      </p:sp>
    </p:spTree>
    <p:extLst>
      <p:ext uri="{BB962C8B-B14F-4D97-AF65-F5344CB8AC3E}">
        <p14:creationId xmlns:p14="http://schemas.microsoft.com/office/powerpoint/2010/main" val="232003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Kwalifikacja do projektu</a:t>
            </a:r>
            <a:endParaRPr lang="pl-PL" dirty="0"/>
          </a:p>
        </p:txBody>
      </p:sp>
      <p:sp>
        <p:nvSpPr>
          <p:cNvPr id="3" name="Symbol zastępczy zawartości 2"/>
          <p:cNvSpPr>
            <a:spLocks noGrp="1"/>
          </p:cNvSpPr>
          <p:nvPr>
            <p:ph sz="quarter" idx="1"/>
          </p:nvPr>
        </p:nvSpPr>
        <p:spPr>
          <a:xfrm>
            <a:off x="323528" y="1700808"/>
            <a:ext cx="8503920" cy="4572000"/>
          </a:xfrm>
        </p:spPr>
        <p:txBody>
          <a:bodyPr>
            <a:normAutofit fontScale="77500" lnSpcReduction="20000"/>
          </a:bodyPr>
          <a:lstStyle/>
          <a:p>
            <a:pPr algn="just"/>
            <a:r>
              <a:rPr lang="pl-PL" b="1" dirty="0" smtClean="0"/>
              <a:t>Osoby </a:t>
            </a:r>
            <a:r>
              <a:rPr lang="pl-PL" b="1" dirty="0"/>
              <a:t>w wieku 50-74, </a:t>
            </a:r>
            <a:r>
              <a:rPr lang="pl-PL" b="1" dirty="0" smtClean="0"/>
              <a:t>palące </a:t>
            </a:r>
            <a:r>
              <a:rPr lang="pl-PL" b="1" dirty="0"/>
              <a:t>tytoń obecnie lub w przeszłości (z przerwą nie dłuższą niż 15 lat), u których dodatkowo występuje jeden z czynników ryzyka</a:t>
            </a:r>
            <a:r>
              <a:rPr lang="pl-PL" dirty="0"/>
              <a:t>:</a:t>
            </a:r>
          </a:p>
          <a:p>
            <a:pPr algn="just"/>
            <a:r>
              <a:rPr lang="pl-PL" dirty="0"/>
              <a:t>ekspozycja zawodowa na krzemionkę, beryl, nikiel, chrom, kadm, azbest, związki arsenu, spaliny silników diesla, dym ze spalania węgla kamiennego, sadza</a:t>
            </a:r>
          </a:p>
          <a:p>
            <a:pPr algn="just"/>
            <a:r>
              <a:rPr lang="pl-PL" dirty="0"/>
              <a:t>ekspozycja na radon</a:t>
            </a:r>
          </a:p>
          <a:p>
            <a:pPr algn="just"/>
            <a:r>
              <a:rPr lang="pl-PL" dirty="0"/>
              <a:t>indywidualna historia zachorowania na raka: przebyty rak płuca, w wywiadzie </a:t>
            </a:r>
            <a:r>
              <a:rPr lang="pl-PL" dirty="0" err="1"/>
              <a:t>chłoniak</a:t>
            </a:r>
            <a:r>
              <a:rPr lang="pl-PL" dirty="0"/>
              <a:t>, rak głowy i szyi lub raki zależne od palenia tytoniu, np. rak pęcherza moczowego,</a:t>
            </a:r>
          </a:p>
          <a:p>
            <a:pPr algn="just"/>
            <a:r>
              <a:rPr lang="pl-PL" dirty="0"/>
              <a:t>rak płuca u krewnych w wywiadzie pierwszego stopnia,</a:t>
            </a:r>
          </a:p>
          <a:p>
            <a:pPr algn="just"/>
            <a:r>
              <a:rPr lang="pl-PL" dirty="0"/>
              <a:t>historia chorób płuc: przewlekła obturacyjna choroba płuc (</a:t>
            </a:r>
            <a:r>
              <a:rPr lang="pl-PL" dirty="0" err="1"/>
              <a:t>POChP</a:t>
            </a:r>
            <a:r>
              <a:rPr lang="pl-PL" dirty="0"/>
              <a:t>) lub idiopatyczne włóknienie płuc (IPF).</a:t>
            </a:r>
          </a:p>
          <a:p>
            <a:pPr marL="0" indent="0">
              <a:buNone/>
            </a:pPr>
            <a:endParaRPr lang="pl-PL" dirty="0" smtClean="0"/>
          </a:p>
          <a:p>
            <a:pPr marL="0" indent="0" algn="ctr">
              <a:buNone/>
            </a:pPr>
            <a:r>
              <a:rPr lang="pl-PL" dirty="0">
                <a:hlinkClick r:id="rId2"/>
              </a:rPr>
              <a:t>https://www.profilaktykarakapluca.pl/</a:t>
            </a:r>
            <a:endParaRPr lang="pl-PL" dirty="0"/>
          </a:p>
          <a:p>
            <a:pPr marL="0" indent="0" algn="ctr">
              <a:buNone/>
            </a:pPr>
            <a:endParaRPr lang="pl-PL" dirty="0"/>
          </a:p>
        </p:txBody>
      </p:sp>
    </p:spTree>
    <p:extLst>
      <p:ext uri="{BB962C8B-B14F-4D97-AF65-F5344CB8AC3E}">
        <p14:creationId xmlns:p14="http://schemas.microsoft.com/office/powerpoint/2010/main" val="15548665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Profilaktyka nowotworów głowy i szyi</a:t>
            </a:r>
            <a:endParaRPr lang="pl-PL" dirty="0"/>
          </a:p>
        </p:txBody>
      </p:sp>
      <p:sp>
        <p:nvSpPr>
          <p:cNvPr id="3" name="Symbol zastępczy zawartości 2"/>
          <p:cNvSpPr>
            <a:spLocks noGrp="1"/>
          </p:cNvSpPr>
          <p:nvPr>
            <p:ph sz="quarter" idx="1"/>
          </p:nvPr>
        </p:nvSpPr>
        <p:spPr/>
        <p:txBody>
          <a:bodyPr/>
          <a:lstStyle/>
          <a:p>
            <a:pPr algn="just"/>
            <a:r>
              <a:rPr lang="pl-PL" dirty="0"/>
              <a:t>Świętokrzyskie Centrum Onkologii podpisało z Ministerstwem Zdrowia umowę na realizację projektu: „Twój świadomy wybór – program profilaktyki nowotworów głowy i szyi</a:t>
            </a:r>
            <a:r>
              <a:rPr lang="pl-PL" dirty="0" smtClean="0"/>
              <a:t>”</a:t>
            </a:r>
          </a:p>
          <a:p>
            <a:pPr algn="just"/>
            <a:r>
              <a:rPr lang="pl-PL" dirty="0"/>
              <a:t>Celem projektu  jest wdrożenie programu profilaktycznego umożliwiającego wczesne wykrywanie nowotworów głowy i szyi, objęcie pacjentów z grupy ryzyka kompleksową opieką wysokospecjalistycznego ośrodka, jakim jest Świętokrzyskie Centrum </a:t>
            </a:r>
            <a:r>
              <a:rPr lang="pl-PL" dirty="0" smtClean="0"/>
              <a:t>Onkologii.</a:t>
            </a:r>
          </a:p>
        </p:txBody>
      </p:sp>
    </p:spTree>
    <p:extLst>
      <p:ext uri="{BB962C8B-B14F-4D97-AF65-F5344CB8AC3E}">
        <p14:creationId xmlns:p14="http://schemas.microsoft.com/office/powerpoint/2010/main" val="4199259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Kwalifikacja do projektu</a:t>
            </a:r>
            <a:endParaRPr lang="pl-PL" dirty="0"/>
          </a:p>
        </p:txBody>
      </p:sp>
      <p:sp>
        <p:nvSpPr>
          <p:cNvPr id="3" name="Symbol zastępczy zawartości 2"/>
          <p:cNvSpPr>
            <a:spLocks noGrp="1"/>
          </p:cNvSpPr>
          <p:nvPr>
            <p:ph sz="quarter" idx="1"/>
          </p:nvPr>
        </p:nvSpPr>
        <p:spPr/>
        <p:txBody>
          <a:bodyPr>
            <a:normAutofit fontScale="77500" lnSpcReduction="20000"/>
          </a:bodyPr>
          <a:lstStyle/>
          <a:p>
            <a:pPr algn="just"/>
            <a:r>
              <a:rPr lang="pl-PL" dirty="0"/>
              <a:t>Celem głównym projektu jest wczesne wykrywanie nowotworów głowy i szyi, poprzez objęcie badaniami </a:t>
            </a:r>
            <a:r>
              <a:rPr lang="pl-PL" dirty="0" err="1"/>
              <a:t>skriningowymi</a:t>
            </a:r>
            <a:r>
              <a:rPr lang="pl-PL" dirty="0"/>
              <a:t> w celu wczesnego wykrycia choroby 6200 osób znajdujących się w grupie podwyższonego ryzyka, które:</a:t>
            </a:r>
          </a:p>
          <a:p>
            <a:pPr algn="just"/>
            <a:r>
              <a:rPr lang="pl-PL" dirty="0"/>
              <a:t>są w wieku 40 – 65 lat, są wieloletnim palaczami tytoniu, nadużywają alkoholu, mają podwyższone ryzyko zakażenia wirusem brodawczaka ludzkiego,</a:t>
            </a:r>
          </a:p>
          <a:p>
            <a:pPr algn="just"/>
            <a:r>
              <a:rPr lang="pl-PL" dirty="0"/>
              <a:t>u których przez  ponad 3 tygodnie wystąpił jeden z sześciu objawów niezwiązanych z infekcją górnych dróg oddechowych, takich jak: pieczenie języka, nie gojące się owrzodzenia oraz\lub czerwone lub białe naloty w jamie ustnej, ból gardła, przewlekła chrypka, guz na szyi, niedrożność lub krwawy wyciek z nosa, ból w trakcie oraz/lub problemy z połykaniem. Osoby te  zostaną objęte badaniami przesiewowymi w celu wczesnego wykrycia choroby.</a:t>
            </a:r>
          </a:p>
          <a:p>
            <a:pPr marL="0" indent="0">
              <a:buNone/>
            </a:pPr>
            <a:endParaRPr lang="pl-PL" dirty="0" smtClean="0"/>
          </a:p>
          <a:p>
            <a:pPr marL="0" indent="0" algn="ctr">
              <a:buNone/>
            </a:pPr>
            <a:r>
              <a:rPr lang="pl-PL" dirty="0">
                <a:hlinkClick r:id="rId2"/>
              </a:rPr>
              <a:t>https://gis.onkol.kielce.pl</a:t>
            </a:r>
            <a:r>
              <a:rPr lang="pl-PL" dirty="0" smtClean="0">
                <a:hlinkClick r:id="rId2"/>
              </a:rPr>
              <a:t>/</a:t>
            </a:r>
            <a:r>
              <a:rPr lang="pl-PL" dirty="0" smtClean="0"/>
              <a:t> </a:t>
            </a:r>
            <a:endParaRPr lang="pl-PL" dirty="0"/>
          </a:p>
        </p:txBody>
      </p:sp>
    </p:spTree>
    <p:extLst>
      <p:ext uri="{BB962C8B-B14F-4D97-AF65-F5344CB8AC3E}">
        <p14:creationId xmlns:p14="http://schemas.microsoft.com/office/powerpoint/2010/main" val="1049566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15616" y="2636912"/>
            <a:ext cx="6971781" cy="923330"/>
          </a:xfrm>
          <a:prstGeom prst="rect">
            <a:avLst/>
          </a:prstGeom>
          <a:noFill/>
        </p:spPr>
        <p:txBody>
          <a:bodyPr wrap="none" lIns="91440" tIns="45720" rIns="91440" bIns="45720">
            <a:spAutoFit/>
          </a:bodyPr>
          <a:lstStyle/>
          <a:p>
            <a:pPr algn="ctr"/>
            <a:r>
              <a:rPr lang="pl-P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Dziękuję za uwagę!</a:t>
            </a:r>
            <a:endParaRPr lang="pl-P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28731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Skutki rzucenia palenia</a:t>
            </a:r>
            <a:endParaRPr lang="pl-PL" dirty="0"/>
          </a:p>
        </p:txBody>
      </p:sp>
      <p:graphicFrame>
        <p:nvGraphicFramePr>
          <p:cNvPr id="4" name="Diagram1"/>
          <p:cNvGraphicFramePr>
            <a:graphicFrameLocks noGrp="1"/>
          </p:cNvGraphicFramePr>
          <p:nvPr>
            <p:ph sz="quarter" idx="1"/>
            <p:extLst>
              <p:ext uri="{D42A27DB-BD31-4B8C-83A1-F6EECF244321}">
                <p14:modId xmlns:p14="http://schemas.microsoft.com/office/powerpoint/2010/main" val="4077282830"/>
              </p:ext>
            </p:extLst>
          </p:nvPr>
        </p:nvGraphicFramePr>
        <p:xfrm>
          <a:off x="323528" y="1772816"/>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19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548680"/>
            <a:ext cx="8534400" cy="758952"/>
          </a:xfrm>
        </p:spPr>
        <p:txBody>
          <a:bodyPr>
            <a:normAutofit fontScale="90000"/>
          </a:bodyPr>
          <a:lstStyle/>
          <a:p>
            <a:r>
              <a:rPr lang="pl-PL" b="1" spc="-1" dirty="0">
                <a:solidFill>
                  <a:srgbClr val="7B9899"/>
                </a:solidFill>
              </a:rPr>
              <a:t>E-papieros</a:t>
            </a:r>
            <a:r>
              <a:rPr lang="pl-PL" spc="-1" dirty="0">
                <a:solidFill>
                  <a:srgbClr val="7B9899"/>
                </a:solidFill>
              </a:rPr>
              <a:t> – niebezpieczna alternatywa?</a:t>
            </a:r>
            <a:r>
              <a:rPr lang="pl-PL" spc="-1" dirty="0">
                <a:latin typeface="Arial"/>
              </a:rPr>
              <a:t/>
            </a:r>
            <a:br>
              <a:rPr lang="pl-PL" spc="-1" dirty="0">
                <a:latin typeface="Arial"/>
              </a:rPr>
            </a:br>
            <a:endParaRPr lang="pl-PL" dirty="0"/>
          </a:p>
        </p:txBody>
      </p:sp>
      <p:sp>
        <p:nvSpPr>
          <p:cNvPr id="3" name="Symbol zastępczy zawartości 2"/>
          <p:cNvSpPr>
            <a:spLocks noGrp="1"/>
          </p:cNvSpPr>
          <p:nvPr>
            <p:ph sz="quarter" idx="1"/>
          </p:nvPr>
        </p:nvSpPr>
        <p:spPr/>
        <p:txBody>
          <a:bodyPr/>
          <a:lstStyle/>
          <a:p>
            <a:pPr indent="-273600" algn="just">
              <a:spcBef>
                <a:spcPts val="400"/>
              </a:spcBef>
              <a:buClr>
                <a:srgbClr val="D16349"/>
              </a:buClr>
              <a:buFont typeface="Wingdings 2" charset="2"/>
              <a:buChar char=""/>
            </a:pPr>
            <a:r>
              <a:rPr lang="pl-PL" sz="2800" spc="-1" dirty="0">
                <a:solidFill>
                  <a:srgbClr val="000000"/>
                </a:solidFill>
              </a:rPr>
              <a:t>Niestety, w związku z tym, że e-papierosy są stosunkowo „nowym” sposobem zażywania tytoniu nie znamy długofalowych skutków jego stosowania.</a:t>
            </a:r>
            <a:endParaRPr lang="pl-PL" sz="2800" spc="-1" dirty="0">
              <a:latin typeface="Arial"/>
            </a:endParaRPr>
          </a:p>
          <a:p>
            <a:pPr indent="-273600" algn="just">
              <a:spcBef>
                <a:spcPts val="400"/>
              </a:spcBef>
              <a:buClr>
                <a:srgbClr val="D16349"/>
              </a:buClr>
              <a:buFont typeface="Wingdings 2" charset="2"/>
              <a:buChar char=""/>
            </a:pPr>
            <a:r>
              <a:rPr lang="pl-PL" sz="2800" spc="-1" dirty="0">
                <a:solidFill>
                  <a:srgbClr val="000000"/>
                </a:solidFill>
              </a:rPr>
              <a:t>Niepokojące jest, że e-papierosy największą popularność zyskały wśród młodzieży. W przeciągu ostatnich lat obserwuje się coraz większy wzrost stosowania e-papierosów wśród młodych osób.</a:t>
            </a:r>
            <a:endParaRPr lang="pl-PL" sz="2800" spc="-1" dirty="0">
              <a:latin typeface="Arial"/>
            </a:endParaRPr>
          </a:p>
          <a:p>
            <a:pPr indent="-273600" algn="just">
              <a:spcBef>
                <a:spcPts val="400"/>
              </a:spcBef>
              <a:buClr>
                <a:srgbClr val="D16349"/>
              </a:buClr>
              <a:buFont typeface="Wingdings 2" charset="2"/>
              <a:buChar char=""/>
            </a:pPr>
            <a:r>
              <a:rPr lang="pl-PL" sz="2800" spc="-1" dirty="0">
                <a:solidFill>
                  <a:srgbClr val="000000"/>
                </a:solidFill>
              </a:rPr>
              <a:t>Nawet </a:t>
            </a:r>
            <a:r>
              <a:rPr lang="pl-PL" sz="2800" spc="-1" dirty="0">
                <a:solidFill>
                  <a:srgbClr val="FF0000"/>
                </a:solidFill>
              </a:rPr>
              <a:t>30%</a:t>
            </a:r>
            <a:r>
              <a:rPr lang="pl-PL" sz="2800" spc="-1" dirty="0">
                <a:solidFill>
                  <a:srgbClr val="000000"/>
                </a:solidFill>
              </a:rPr>
              <a:t> uczniów w wieku od </a:t>
            </a:r>
            <a:r>
              <a:rPr lang="pl-PL" sz="2800" spc="-1" dirty="0">
                <a:solidFill>
                  <a:srgbClr val="FF0000"/>
                </a:solidFill>
              </a:rPr>
              <a:t>15 do 19</a:t>
            </a:r>
            <a:r>
              <a:rPr lang="pl-PL" sz="2800" spc="-1" dirty="0">
                <a:solidFill>
                  <a:srgbClr val="000000"/>
                </a:solidFill>
              </a:rPr>
              <a:t> lat regularnie pali elektroniczne papierosy, a </a:t>
            </a:r>
            <a:r>
              <a:rPr lang="pl-PL" sz="2800" spc="-1" dirty="0">
                <a:solidFill>
                  <a:srgbClr val="FF0000"/>
                </a:solidFill>
              </a:rPr>
              <a:t>60%</a:t>
            </a:r>
            <a:r>
              <a:rPr lang="pl-PL" sz="2800" spc="-1" dirty="0">
                <a:solidFill>
                  <a:srgbClr val="000000"/>
                </a:solidFill>
              </a:rPr>
              <a:t> spróbowało ich co najmniej raz w życiu.</a:t>
            </a:r>
            <a:endParaRPr lang="pl-PL" sz="2800" spc="-1" dirty="0">
              <a:latin typeface="Arial"/>
            </a:endParaRPr>
          </a:p>
          <a:p>
            <a:endParaRPr lang="pl-PL" dirty="0"/>
          </a:p>
        </p:txBody>
      </p:sp>
    </p:spTree>
    <p:extLst>
      <p:ext uri="{BB962C8B-B14F-4D97-AF65-F5344CB8AC3E}">
        <p14:creationId xmlns:p14="http://schemas.microsoft.com/office/powerpoint/2010/main" val="1714780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764704"/>
            <a:ext cx="8534400" cy="758952"/>
          </a:xfrm>
        </p:spPr>
        <p:txBody>
          <a:bodyPr>
            <a:normAutofit fontScale="90000"/>
          </a:bodyPr>
          <a:lstStyle/>
          <a:p>
            <a:r>
              <a:rPr lang="pl-PL" sz="2700" dirty="0"/>
              <a:t>2. Stwórz w domu środowisko wolne od dymu tytoniowego. Wspieraj politykę miejsca pracy wolnego od tytoniu.</a:t>
            </a:r>
            <a:r>
              <a:rPr lang="pl-PL" dirty="0"/>
              <a:t/>
            </a:r>
            <a:br>
              <a:rPr lang="pl-PL" dirty="0"/>
            </a:br>
            <a:endParaRPr lang="pl-PL" dirty="0"/>
          </a:p>
        </p:txBody>
      </p:sp>
      <p:sp>
        <p:nvSpPr>
          <p:cNvPr id="3" name="Symbol zastępczy zawartości 2"/>
          <p:cNvSpPr>
            <a:spLocks noGrp="1"/>
          </p:cNvSpPr>
          <p:nvPr>
            <p:ph sz="quarter" idx="1"/>
          </p:nvPr>
        </p:nvSpPr>
        <p:spPr/>
        <p:txBody>
          <a:bodyPr>
            <a:normAutofit/>
          </a:bodyPr>
          <a:lstStyle/>
          <a:p>
            <a:pPr marL="720" indent="0" algn="just">
              <a:spcBef>
                <a:spcPts val="541"/>
              </a:spcBef>
              <a:buClr>
                <a:srgbClr val="D16349"/>
              </a:buClr>
              <a:buNone/>
            </a:pPr>
            <a:endParaRPr lang="pl-PL" spc="-1" dirty="0" smtClean="0">
              <a:solidFill>
                <a:srgbClr val="000000"/>
              </a:solidFill>
            </a:endParaRPr>
          </a:p>
          <a:p>
            <a:pPr indent="-273600" algn="just">
              <a:spcBef>
                <a:spcPts val="541"/>
              </a:spcBef>
              <a:buClr>
                <a:srgbClr val="D16349"/>
              </a:buClr>
              <a:buFont typeface="Wingdings 2" charset="2"/>
              <a:buChar char=""/>
            </a:pPr>
            <a:r>
              <a:rPr lang="pl-PL" b="1" spc="-1" dirty="0" smtClean="0">
                <a:solidFill>
                  <a:srgbClr val="000000"/>
                </a:solidFill>
              </a:rPr>
              <a:t>Wdychanie dymu </a:t>
            </a:r>
            <a:r>
              <a:rPr lang="pl-PL" b="1" spc="-1" dirty="0">
                <a:solidFill>
                  <a:srgbClr val="000000"/>
                </a:solidFill>
              </a:rPr>
              <a:t>tytoniowego </a:t>
            </a:r>
            <a:r>
              <a:rPr lang="pl-PL" b="1" spc="-1" dirty="0" smtClean="0">
                <a:solidFill>
                  <a:srgbClr val="000000"/>
                </a:solidFill>
              </a:rPr>
              <a:t>= bierne palenie</a:t>
            </a:r>
          </a:p>
          <a:p>
            <a:pPr indent="-273600" algn="just">
              <a:spcBef>
                <a:spcPts val="541"/>
              </a:spcBef>
              <a:buClr>
                <a:srgbClr val="D16349"/>
              </a:buClr>
              <a:buFont typeface="Wingdings 2" charset="2"/>
              <a:buChar char=""/>
            </a:pPr>
            <a:r>
              <a:rPr lang="pl-PL" spc="-1" dirty="0" smtClean="0">
                <a:solidFill>
                  <a:srgbClr val="000000"/>
                </a:solidFill>
              </a:rPr>
              <a:t>U </a:t>
            </a:r>
            <a:r>
              <a:rPr lang="pl-PL" spc="-1" dirty="0">
                <a:solidFill>
                  <a:srgbClr val="000000"/>
                </a:solidFill>
              </a:rPr>
              <a:t>osób regularnie wdychających wtórny dym tytoniowy ryzyko zachorowania na raka płuc jest dwukrotnie większe w porównaniu z osobami </a:t>
            </a:r>
            <a:r>
              <a:rPr lang="pl-PL" spc="-1" dirty="0" smtClean="0">
                <a:solidFill>
                  <a:srgbClr val="000000"/>
                </a:solidFill>
              </a:rPr>
              <a:t>niepalącymi</a:t>
            </a:r>
            <a:endParaRPr lang="pl-PL" spc="-1" dirty="0">
              <a:latin typeface="Arial"/>
            </a:endParaRPr>
          </a:p>
        </p:txBody>
      </p:sp>
    </p:spTree>
    <p:extLst>
      <p:ext uri="{BB962C8B-B14F-4D97-AF65-F5344CB8AC3E}">
        <p14:creationId xmlns:p14="http://schemas.microsoft.com/office/powerpoint/2010/main" val="4119123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620688"/>
            <a:ext cx="8534400" cy="758952"/>
          </a:xfrm>
        </p:spPr>
        <p:txBody>
          <a:bodyPr>
            <a:normAutofit fontScale="90000"/>
          </a:bodyPr>
          <a:lstStyle/>
          <a:p>
            <a:r>
              <a:rPr lang="pl-PL" dirty="0"/>
              <a:t>3. Utrzymuj prawidłową masę ciała.</a:t>
            </a:r>
            <a:br>
              <a:rPr lang="pl-PL" dirty="0"/>
            </a:br>
            <a:endParaRPr lang="pl-PL" dirty="0"/>
          </a:p>
        </p:txBody>
      </p:sp>
      <mc:AlternateContent xmlns:mc="http://schemas.openxmlformats.org/markup-compatibility/2006" xmlns:a14="http://schemas.microsoft.com/office/drawing/2010/main">
        <mc:Choice Requires="a14">
          <p:sp>
            <p:nvSpPr>
              <p:cNvPr id="3" name="Symbol zastępczy zawartości 2"/>
              <p:cNvSpPr>
                <a:spLocks noGrp="1"/>
              </p:cNvSpPr>
              <p:nvPr>
                <p:ph sz="quarter" idx="1"/>
              </p:nvPr>
            </p:nvSpPr>
            <p:spPr>
              <a:xfrm>
                <a:off x="323528" y="1571234"/>
                <a:ext cx="8503920" cy="2045968"/>
              </a:xfrm>
            </p:spPr>
            <p:txBody>
              <a:bodyPr/>
              <a:lstStyle/>
              <a:p>
                <a:pPr indent="-273600" algn="just">
                  <a:spcBef>
                    <a:spcPts val="541"/>
                  </a:spcBef>
                  <a:buClr>
                    <a:srgbClr val="D16349"/>
                  </a:buClr>
                  <a:buFont typeface="Wingdings 2" charset="2"/>
                  <a:buChar char=""/>
                </a:pPr>
                <a:r>
                  <a:rPr lang="pl-PL" sz="2000" spc="-1" dirty="0">
                    <a:solidFill>
                      <a:srgbClr val="000000"/>
                    </a:solidFill>
                  </a:rPr>
                  <a:t>Jeżeli chodzi o profilaktykę nowotworów, z uwagi na fakt, że ryzyko zachorowania na raka wzrasta wraz ze zwiększaniem się ilości tkanki tłuszczowej, zaleca się dążyć do osiągnięcia możliwie najniższej wartości BMI.</a:t>
                </a:r>
                <a:endParaRPr lang="pl-PL" sz="2000" spc="-1" dirty="0">
                  <a:latin typeface="Arial"/>
                </a:endParaRPr>
              </a:p>
              <a:p>
                <a:pPr algn="ctr">
                  <a:lnSpc>
                    <a:spcPct val="100000"/>
                  </a:lnSpc>
                  <a:spcBef>
                    <a:spcPts val="879"/>
                  </a:spcBef>
                  <a:tabLst>
                    <a:tab pos="0" algn="l"/>
                  </a:tabLst>
                </a:pPr>
                <a:r>
                  <a:rPr lang="pl-PL" sz="2000" b="1" spc="-1" dirty="0">
                    <a:solidFill>
                      <a:srgbClr val="000000"/>
                    </a:solidFill>
                  </a:rPr>
                  <a:t>BMI = </a:t>
                </a:r>
                <a14:m>
                  <m:oMath xmlns:m="http://schemas.openxmlformats.org/officeDocument/2006/math">
                    <m:f>
                      <m:fPr>
                        <m:ctrlPr>
                          <a:rPr lang="pl-PL" sz="2000" b="1" i="1" spc="-1">
                            <a:solidFill>
                              <a:srgbClr val="000000"/>
                            </a:solidFill>
                            <a:latin typeface="Cambria Math"/>
                          </a:rPr>
                        </m:ctrlPr>
                      </m:fPr>
                      <m:num>
                        <m:r>
                          <a:rPr lang="pl-PL" sz="2000" b="1" i="1" spc="-1">
                            <a:solidFill>
                              <a:srgbClr val="000000"/>
                            </a:solidFill>
                            <a:latin typeface="Cambria Math"/>
                          </a:rPr>
                          <m:t>𝒎𝒂𝒔𝒂</m:t>
                        </m:r>
                        <m:r>
                          <a:rPr lang="pl-PL" sz="2000" b="1" i="1" spc="-1">
                            <a:solidFill>
                              <a:srgbClr val="000000"/>
                            </a:solidFill>
                            <a:latin typeface="Cambria Math"/>
                          </a:rPr>
                          <m:t> [</m:t>
                        </m:r>
                        <m:r>
                          <a:rPr lang="pl-PL" sz="2000" b="1" i="1" spc="-1">
                            <a:solidFill>
                              <a:srgbClr val="000000"/>
                            </a:solidFill>
                            <a:latin typeface="Cambria Math"/>
                          </a:rPr>
                          <m:t>𝒌𝒈</m:t>
                        </m:r>
                        <m:r>
                          <a:rPr lang="pl-PL" sz="2000" b="1" i="1" spc="-1">
                            <a:solidFill>
                              <a:srgbClr val="000000"/>
                            </a:solidFill>
                            <a:latin typeface="Cambria Math"/>
                          </a:rPr>
                          <m:t>]</m:t>
                        </m:r>
                      </m:num>
                      <m:den>
                        <m:r>
                          <a:rPr lang="pl-PL" sz="2000" b="1" i="1" spc="-1">
                            <a:solidFill>
                              <a:srgbClr val="000000"/>
                            </a:solidFill>
                            <a:latin typeface="Cambria Math"/>
                          </a:rPr>
                          <m:t>𝒘𝒛𝒓𝒐𝒔𝒕</m:t>
                        </m:r>
                        <m:r>
                          <a:rPr lang="pl-PL" sz="2000" b="1" i="1" spc="-1">
                            <a:solidFill>
                              <a:srgbClr val="000000"/>
                            </a:solidFill>
                            <a:latin typeface="Cambria Math"/>
                          </a:rPr>
                          <m:t> [</m:t>
                        </m:r>
                        <m:sSup>
                          <m:sSupPr>
                            <m:ctrlPr>
                              <a:rPr lang="pl-PL" sz="2000" b="1" i="1" spc="-1">
                                <a:solidFill>
                                  <a:srgbClr val="000000"/>
                                </a:solidFill>
                                <a:latin typeface="Cambria Math"/>
                              </a:rPr>
                            </m:ctrlPr>
                          </m:sSupPr>
                          <m:e>
                            <m:r>
                              <a:rPr lang="pl-PL" sz="2000" b="1" i="1" spc="-1">
                                <a:solidFill>
                                  <a:srgbClr val="000000"/>
                                </a:solidFill>
                                <a:latin typeface="Cambria Math"/>
                              </a:rPr>
                              <m:t>𝒎</m:t>
                            </m:r>
                          </m:e>
                          <m:sup>
                            <m:r>
                              <a:rPr lang="pl-PL" sz="2000" b="1" i="1" spc="-1">
                                <a:solidFill>
                                  <a:srgbClr val="000000"/>
                                </a:solidFill>
                                <a:latin typeface="Cambria Math"/>
                              </a:rPr>
                              <m:t>𝟐</m:t>
                            </m:r>
                          </m:sup>
                        </m:sSup>
                        <m:r>
                          <a:rPr lang="pl-PL" sz="2000" b="1" i="1" spc="-1">
                            <a:solidFill>
                              <a:srgbClr val="000000"/>
                            </a:solidFill>
                            <a:latin typeface="Cambria Math"/>
                          </a:rPr>
                          <m:t>]</m:t>
                        </m:r>
                      </m:den>
                    </m:f>
                  </m:oMath>
                </a14:m>
                <a:endParaRPr lang="pl-PL" sz="2000" dirty="0"/>
              </a:p>
            </p:txBody>
          </p:sp>
        </mc:Choice>
        <mc:Fallback xmlns="">
          <p:sp>
            <p:nvSpPr>
              <p:cNvPr id="3" name="Symbol zastępczy zawartości 2"/>
              <p:cNvSpPr>
                <a:spLocks noGrp="1" noRot="1" noChangeAspect="1" noMove="1" noResize="1" noEditPoints="1" noAdjustHandles="1" noChangeArrowheads="1" noChangeShapeType="1" noTextEdit="1"/>
              </p:cNvSpPr>
              <p:nvPr>
                <p:ph sz="quarter" idx="1"/>
              </p:nvPr>
            </p:nvSpPr>
            <p:spPr>
              <a:xfrm>
                <a:off x="323528" y="1571234"/>
                <a:ext cx="8503920" cy="2045968"/>
              </a:xfrm>
              <a:blipFill rotWithShape="1">
                <a:blip r:embed="rId4"/>
                <a:stretch>
                  <a:fillRect l="-215" t="-1791" r="-789"/>
                </a:stretch>
              </a:blipFill>
            </p:spPr>
            <p:txBody>
              <a:bodyPr/>
              <a:lstStyle/>
              <a:p>
                <a:r>
                  <a:rPr lang="pl-PL">
                    <a:noFill/>
                  </a:rPr>
                  <a:t> </a:t>
                </a:r>
              </a:p>
            </p:txBody>
          </p:sp>
        </mc:Fallback>
      </mc:AlternateContent>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6669" b="6456"/>
          <a:stretch/>
        </p:blipFill>
        <p:spPr bwMode="auto">
          <a:xfrm>
            <a:off x="1860750" y="3645024"/>
            <a:ext cx="5866538"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8360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jski">
  <a:themeElements>
    <a:clrScheme name="Miej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233</TotalTime>
  <Words>3227</Words>
  <Application>Microsoft Office PowerPoint</Application>
  <PresentationFormat>Pokaz na ekranie (4:3)</PresentationFormat>
  <Paragraphs>218</Paragraphs>
  <Slides>54</Slides>
  <Notes>0</Notes>
  <HiddenSlides>0</HiddenSlides>
  <MMClips>0</MMClips>
  <ScaleCrop>false</ScaleCrop>
  <HeadingPairs>
    <vt:vector size="4" baseType="variant">
      <vt:variant>
        <vt:lpstr>Motyw</vt:lpstr>
      </vt:variant>
      <vt:variant>
        <vt:i4>1</vt:i4>
      </vt:variant>
      <vt:variant>
        <vt:lpstr>Tytuły slajdów</vt:lpstr>
      </vt:variant>
      <vt:variant>
        <vt:i4>54</vt:i4>
      </vt:variant>
    </vt:vector>
  </HeadingPairs>
  <TitlesOfParts>
    <vt:vector size="55" baseType="lpstr">
      <vt:lpstr>Miejski</vt:lpstr>
      <vt:lpstr>Instrukcja na zdrowie –  Europejski Kodeks Walki z Rakiem</vt:lpstr>
      <vt:lpstr>Czym jest rak? Czym jest spowodowany? </vt:lpstr>
      <vt:lpstr>Czy raka można uniknąć? </vt:lpstr>
      <vt:lpstr>1. Nie pal, nie używaj tytoniu w żadnej postaci </vt:lpstr>
      <vt:lpstr>Składniki dymu tytoniowego</vt:lpstr>
      <vt:lpstr>Skutki rzucenia palenia</vt:lpstr>
      <vt:lpstr>E-papieros – niebezpieczna alternatywa? </vt:lpstr>
      <vt:lpstr>2. Stwórz w domu środowisko wolne od dymu tytoniowego. Wspieraj politykę miejsca pracy wolnego od tytoniu. </vt:lpstr>
      <vt:lpstr>3. Utrzymuj prawidłową masę ciała. </vt:lpstr>
      <vt:lpstr> </vt:lpstr>
      <vt:lpstr>4. Bądź aktywny fizycznie w codziennym życiu. Ogranicz czas spędzany na siedząco. </vt:lpstr>
      <vt:lpstr> Aktywność fizyczna to nie tylko sport!</vt:lpstr>
      <vt:lpstr>Jak w prosty sposób zwiększyć aktywność fizyczną? </vt:lpstr>
      <vt:lpstr>5. Przestrzegaj zaleceń prawidłowego sposobu żywienia: </vt:lpstr>
      <vt:lpstr>Ogranicz spożycie wysokokalorycznych produktów spożywczych i unikaj napojów słodzonych. </vt:lpstr>
      <vt:lpstr>Unikaj czerwonego oraz przetworzonego mięsa </vt:lpstr>
      <vt:lpstr>6. Jeśli pijesz alkohol dowolnego rodzaju, ogranicz jego spożycie.  Abstynencja pomaga zapobiegać nowotworom. </vt:lpstr>
      <vt:lpstr>   </vt:lpstr>
      <vt:lpstr>7. Unikaj nadmiernej ekspozycji na promienie słoneczne (dotyczy to szczególnie dzieci). Chroń się przed słońcem, używaj produktów przeznaczonych do ochrony przeciwsłonecznej. Nie korzystaj z solarium. </vt:lpstr>
      <vt:lpstr> </vt:lpstr>
      <vt:lpstr>Jak chronić się przed promieniowaniem UV?</vt:lpstr>
      <vt:lpstr>7. Chroń się przed działaniem substancji rakotwórczych w miejscu pracy. Postępuj zgodnie z zaleceniami dotyczącymi bezpieczeństwa i higieny pracy. </vt:lpstr>
      <vt:lpstr>8. Dowiedz się, czy w domu jesteś narażony na naturalne promieniowanie spowodowane wysokim stężeniem radonu. Podejmij działania na rzecz zmniejszenia jego poziomu.</vt:lpstr>
      <vt:lpstr>9. Karmienie piersią zmniejsza u matki ryzyko zachorowania na nowotwory. Jeśli możesz, karm swoje dziecko piersią.</vt:lpstr>
      <vt:lpstr>10. Hormonalna terapia zastępcza zwiększa ryzyko rozwoju niektórych nowotworów. Ogranicz jej stosowanie.</vt:lpstr>
      <vt:lpstr> </vt:lpstr>
      <vt:lpstr>Zadbaj o to, aby twoje dzieci poddano szczepieniom ochronnym przeciwko: wirusowemu zapaleniu wątroby typu B (dotyczy noworodków) wirusowi brodawczaka ludzkiego – HPV (dotyczy dziewcząt). </vt:lpstr>
      <vt:lpstr> </vt:lpstr>
      <vt:lpstr> </vt:lpstr>
      <vt:lpstr>Karcinogenność wirusów HPV</vt:lpstr>
      <vt:lpstr> </vt:lpstr>
      <vt:lpstr> </vt:lpstr>
      <vt:lpstr> </vt:lpstr>
      <vt:lpstr> </vt:lpstr>
      <vt:lpstr> </vt:lpstr>
      <vt:lpstr> </vt:lpstr>
      <vt:lpstr> </vt:lpstr>
      <vt:lpstr>Program profilaktyczny wykrywania raka piersi</vt:lpstr>
      <vt:lpstr>Program profilaktyczny wykrywania raka piersi</vt:lpstr>
      <vt:lpstr>Diagnostyka pogłębiona</vt:lpstr>
      <vt:lpstr>Kwalifikacja do badania przesiewowego:</vt:lpstr>
      <vt:lpstr>Program profilaktyczny raka szyjki macicy</vt:lpstr>
      <vt:lpstr>Program profilaktyczny raka szyjki macicy</vt:lpstr>
      <vt:lpstr>Program profilaktyczny raka szyjki macicy</vt:lpstr>
      <vt:lpstr>Kwalifikacja do programu profilaktycznego</vt:lpstr>
      <vt:lpstr> </vt:lpstr>
      <vt:lpstr>Program przesiewowy wykrywania raka jelita grubego</vt:lpstr>
      <vt:lpstr>Program przesiewowy wykrywania raka jelita grubego</vt:lpstr>
      <vt:lpstr>Dalsza diagnostyka</vt:lpstr>
      <vt:lpstr>Profilaktyka nowotworów płuc</vt:lpstr>
      <vt:lpstr>Kwalifikacja do projektu</vt:lpstr>
      <vt:lpstr>Profilaktyka nowotworów głowy i szyi</vt:lpstr>
      <vt:lpstr>Kwalifikacja do projektu</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Instrukcja na zdrowie –  Europejski Kodeks Walki z Rakiem</dc:title>
  <dc:creator>Sideł Katarzyna</dc:creator>
  <cp:lastModifiedBy>Sideł Katarzyna</cp:lastModifiedBy>
  <cp:revision>16</cp:revision>
  <dcterms:created xsi:type="dcterms:W3CDTF">2021-11-25T13:26:15Z</dcterms:created>
  <dcterms:modified xsi:type="dcterms:W3CDTF">2021-12-03T08:54:41Z</dcterms:modified>
</cp:coreProperties>
</file>