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75" r:id="rId4"/>
    <p:sldId id="277" r:id="rId5"/>
    <p:sldId id="278" r:id="rId6"/>
    <p:sldId id="271" r:id="rId7"/>
    <p:sldId id="265" r:id="rId8"/>
    <p:sldId id="264" r:id="rId9"/>
    <p:sldId id="284" r:id="rId10"/>
    <p:sldId id="266" r:id="rId11"/>
    <p:sldId id="285" r:id="rId12"/>
    <p:sldId id="270" r:id="rId13"/>
    <p:sldId id="260" r:id="rId14"/>
    <p:sldId id="261" r:id="rId15"/>
    <p:sldId id="262" r:id="rId16"/>
    <p:sldId id="274" r:id="rId17"/>
    <p:sldId id="263" r:id="rId18"/>
    <p:sldId id="268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753D0A-4908-491F-9B15-130AA946923C}" type="datetimeFigureOut">
              <a:rPr lang="pl-PL" smtClean="0"/>
              <a:pPr/>
              <a:t>2017-07-27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2EF6C4E-88AB-4151-83E4-8D30A141A66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810" cy="5157192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7664" y="5661248"/>
            <a:ext cx="6256784" cy="1008112"/>
          </a:xfrm>
        </p:spPr>
        <p:txBody>
          <a:bodyPr>
            <a:normAutofit/>
          </a:bodyPr>
          <a:lstStyle/>
          <a:p>
            <a:r>
              <a:rPr lang="pl-PL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Psycholog, psychoonkolog </a:t>
            </a:r>
          </a:p>
          <a:p>
            <a:r>
              <a:rPr lang="pl-PL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Katarzyna Todorowska</a:t>
            </a:r>
            <a:endParaRPr lang="pl-PL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918648" cy="2306687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,,Zostań ogrodnikiem własnego umysłu”</a:t>
            </a:r>
            <a:endParaRPr lang="pl-PL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nalezione obrazy dla zapytania b&amp;lstrok;&amp;eogon;dne ko&amp;lstrok;o my&amp;sacute;le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9" y="2348880"/>
            <a:ext cx="9135341" cy="371416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Mechanizm błędnego koła myślenia</a:t>
            </a:r>
            <a:endParaRPr lang="pl-PL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nalezione obrazy dla zapytania b&amp;lstrok;&amp;eogon;dne ko&amp;lstrok;o my&amp;sacute;le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39664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5 ZASAD </a:t>
            </a:r>
            <a:br>
              <a:rPr lang="pl-PL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pl-PL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ZDROWEGO MYŚLENIA </a:t>
            </a:r>
            <a:br>
              <a:rPr lang="pl-PL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pl-PL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(Terapia </a:t>
            </a:r>
            <a:r>
              <a:rPr lang="pl-PL" sz="22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Simontonowska</a:t>
            </a:r>
            <a:r>
              <a:rPr lang="pl-PL" sz="2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)</a:t>
            </a:r>
            <a:endParaRPr lang="pl-PL" sz="2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Są oparte na faktach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Pozwalają chronić nasze życie i zdrowie.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Pomagają nam osiągać nasze bliższe i dalsze cele.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Pomagają nam rozwiązywać najbardziej niepożądane konflikty z innymi oraz im zapobiegać.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Pozwalają nam czuć się tak, jak chcielibyśmy się czuć bez nadużywania żadnych substancji.</a:t>
            </a:r>
            <a:endParaRPr lang="pl-PL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esktop\jak-sie-uczyc-motywacja-do-nauki_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57991" cy="4150348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4088829"/>
            <a:ext cx="8219256" cy="2769171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Stan gotowości człowieka do podjęcia określonego działania, to wzbudzony potrzebą zespół procesów psychicznych i fizjologicznych określających podłoże ludzkich zachowań i ich zmian.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Trzy motywatory </a:t>
            </a:r>
            <a:endParaRPr lang="pl-PL" sz="6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27584" y="1916832"/>
            <a:ext cx="7772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600" u="sng" dirty="0" smtClean="0">
                <a:solidFill>
                  <a:schemeClr val="bg2">
                    <a:lumMod val="10000"/>
                  </a:schemeClr>
                </a:solidFill>
              </a:rPr>
              <a:t>Lęk przed czymś </a:t>
            </a:r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 najczęstsze</a:t>
            </a:r>
            <a:endParaRPr lang="pl-PL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3600" u="sng" dirty="0" smtClean="0">
                <a:solidFill>
                  <a:schemeClr val="bg2">
                    <a:lumMod val="10000"/>
                  </a:schemeClr>
                </a:solidFill>
              </a:rPr>
              <a:t>Złość na coś </a:t>
            </a:r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 częsty</a:t>
            </a:r>
            <a:endParaRPr lang="pl-PL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3600" u="sng" dirty="0" smtClean="0">
                <a:solidFill>
                  <a:schemeClr val="bg2">
                    <a:lumMod val="10000"/>
                  </a:schemeClr>
                </a:solidFill>
              </a:rPr>
              <a:t>Nadzieja</a:t>
            </a:r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  na </a:t>
            </a:r>
            <a:r>
              <a:rPr lang="pl-PL" sz="3600" dirty="0" err="1" smtClean="0">
                <a:solidFill>
                  <a:schemeClr val="bg2">
                    <a:lumMod val="10000"/>
                  </a:schemeClr>
                </a:solidFill>
              </a:rPr>
              <a:t>coś</a:t>
            </a:r>
            <a:r>
              <a:rPr lang="pl-PL" sz="3600" dirty="0" err="1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</a:t>
            </a:r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 najzdrowszy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,,Zabójcy” motywacji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,,Nie mogę”</a:t>
            </a:r>
          </a:p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,,Muszę”</a:t>
            </a:r>
          </a:p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,,Powinienem”</a:t>
            </a:r>
          </a:p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,,To zbyt trudne”</a:t>
            </a:r>
          </a:p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,,Próbowałem, ale…”</a:t>
            </a:r>
          </a:p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,,To jest sztuczne nienaturalne”</a:t>
            </a:r>
          </a:p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,,To nie jest moje prawdziwe ja”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otywacja1-e1442238414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38293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sprzyja chorobie, pogłębianiu choroby?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Poczucie bezradności 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Seligman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, 2001)</a:t>
            </a:r>
          </a:p>
          <a:p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Negatywne przekonania poznawcze 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(Beck, 1986)</a:t>
            </a:r>
          </a:p>
          <a:p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Zachowania ryzykowane 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Kazdin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, 1996) </a:t>
            </a:r>
          </a:p>
          <a:p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Negatywny afekt 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(Łosiak, 2001)</a:t>
            </a:r>
          </a:p>
          <a:p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Pesymizm 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Schier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Carver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, 1992)</a:t>
            </a:r>
          </a:p>
          <a:p>
            <a:r>
              <a:rPr lang="pl-PL" sz="3600" dirty="0" smtClean="0">
                <a:solidFill>
                  <a:schemeClr val="bg2">
                    <a:lumMod val="10000"/>
                  </a:schemeClr>
                </a:solidFill>
              </a:rPr>
              <a:t>,,Lenistwo życiowe”</a:t>
            </a:r>
          </a:p>
          <a:p>
            <a:endParaRPr lang="pl-PL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sprzyja zdrowiu?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Optymizm i nadzieja 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Schier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 i 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Carver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, 1992)</a:t>
            </a:r>
          </a:p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Poczucie kontroli 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Schwarzer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, 1992)</a:t>
            </a:r>
          </a:p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Przekonanie o własnej skuteczności 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Schwarzer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, 1992)</a:t>
            </a:r>
          </a:p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Motywy zdrowotne czyli zainteresowanie swoim zdrowiem 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Heszen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Niejodek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, 1998)</a:t>
            </a:r>
          </a:p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Zdrowy styl życia 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Heszen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Niejodek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, 1998)</a:t>
            </a:r>
          </a:p>
          <a:p>
            <a:pPr>
              <a:buNone/>
            </a:pPr>
            <a:endParaRPr lang="pl-PL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pl-PL" sz="3200" dirty="0" smtClean="0">
                <a:solidFill>
                  <a:schemeClr val="bg2">
                    <a:lumMod val="10000"/>
                  </a:schemeClr>
                </a:solidFill>
              </a:rPr>
              <a:t>Poczucie koherencji 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pl-PL" sz="1200" dirty="0" err="1" smtClean="0">
                <a:solidFill>
                  <a:schemeClr val="bg2">
                    <a:lumMod val="10000"/>
                  </a:schemeClr>
                </a:solidFill>
              </a:rPr>
              <a:t>Antonovsky</a:t>
            </a:r>
            <a:r>
              <a:rPr lang="pl-PL" sz="1200" dirty="0" smtClean="0">
                <a:solidFill>
                  <a:schemeClr val="bg2">
                    <a:lumMod val="10000"/>
                  </a:schemeClr>
                </a:solidFill>
              </a:rPr>
              <a:t>, 1979)</a:t>
            </a:r>
            <a:endParaRPr lang="pl-PL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8219256" cy="4205064"/>
          </a:xfrm>
        </p:spPr>
        <p:txBody>
          <a:bodyPr>
            <a:normAutofit/>
          </a:bodyPr>
          <a:lstStyle/>
          <a:p>
            <a:r>
              <a:rPr lang="pl-PL" sz="8000" dirty="0" smtClean="0"/>
              <a:t>C - </a:t>
            </a:r>
            <a:r>
              <a:rPr lang="pl-PL" sz="4000" dirty="0" smtClean="0"/>
              <a:t>ciało</a:t>
            </a:r>
          </a:p>
          <a:p>
            <a:r>
              <a:rPr lang="pl-PL" sz="8000" dirty="0" smtClean="0"/>
              <a:t>U- </a:t>
            </a:r>
            <a:r>
              <a:rPr lang="pl-PL" sz="4000" dirty="0" smtClean="0"/>
              <a:t>umysł</a:t>
            </a:r>
          </a:p>
          <a:p>
            <a:r>
              <a:rPr lang="pl-PL" sz="8000" dirty="0" smtClean="0"/>
              <a:t>D- </a:t>
            </a:r>
            <a:r>
              <a:rPr lang="pl-PL" sz="4000" dirty="0" smtClean="0"/>
              <a:t>dusza</a:t>
            </a:r>
            <a:endParaRPr lang="pl-PL" sz="4000" dirty="0"/>
          </a:p>
        </p:txBody>
      </p:sp>
      <p:pic>
        <p:nvPicPr>
          <p:cNvPr id="3076" name="Picture 4" descr="Znalezione obrazy dla zapytania c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394142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Choroba onkologiczna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Wyrok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Ciężar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Blokada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Ból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Wycofanie ze społeczeństwa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Zakończenie dobrego etapu życia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Śmierć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Ograniczenia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Niepewność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`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user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Dziękuję za uwagę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Choroba onkologiczna</a:t>
            </a: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4717504"/>
          </a:xfrm>
        </p:spPr>
        <p:txBody>
          <a:bodyPr/>
          <a:lstStyle/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Wyrok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Ciężar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Blokada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Ból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Wycofanie ze społeczeństwa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Zakończenie dobrego etapu życia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Śmierć</a:t>
            </a:r>
          </a:p>
          <a:p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Ograniczenia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1907704" y="908720"/>
            <a:ext cx="5328592" cy="52565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H="1">
            <a:off x="1907704" y="764704"/>
            <a:ext cx="5256584" cy="52565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824399" cy="3059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988840"/>
            <a:ext cx="3275856" cy="2376264"/>
          </a:xfrm>
        </p:spPr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sz="3900" dirty="0" smtClean="0"/>
              <a:t>STRACH, </a:t>
            </a:r>
          </a:p>
          <a:p>
            <a:pPr algn="ctr">
              <a:buNone/>
            </a:pPr>
            <a:r>
              <a:rPr lang="pl-PL" sz="3900" dirty="0" smtClean="0"/>
              <a:t>ODRZUCENIE, </a:t>
            </a:r>
          </a:p>
          <a:p>
            <a:pPr algn="ctr">
              <a:buNone/>
            </a:pPr>
            <a:r>
              <a:rPr lang="pl-PL" sz="3900" dirty="0" smtClean="0"/>
              <a:t>WYROK</a:t>
            </a:r>
            <a:endParaRPr lang="pl-PL" sz="39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364088" y="2132856"/>
            <a:ext cx="3960440" cy="252028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l-PL" sz="8000" dirty="0" smtClean="0"/>
              <a:t>WYZWANIE,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l-PL" sz="8000" dirty="0" smtClean="0"/>
              <a:t>ZADANIE,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l-PL" sz="8000" dirty="0" smtClean="0"/>
              <a:t>SPRAWDZIAŃ SIŁ</a:t>
            </a:r>
            <a:endParaRPr kumimoji="0" lang="pl-PL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trzałka w lewo i prawo 5"/>
          <p:cNvSpPr/>
          <p:nvPr/>
        </p:nvSpPr>
        <p:spPr>
          <a:xfrm>
            <a:off x="3203848" y="2564904"/>
            <a:ext cx="2664296" cy="12961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nalezione obrazy dla zapytania WAGA NA ROW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05064"/>
            <a:ext cx="3816424" cy="259080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16216" y="548680"/>
            <a:ext cx="1713384" cy="1210146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3275856" cy="1440160"/>
          </a:xfrm>
        </p:spPr>
        <p:txBody>
          <a:bodyPr>
            <a:noAutofit/>
          </a:bodyPr>
          <a:lstStyle/>
          <a:p>
            <a:endParaRPr lang="pl-PL" sz="4000" dirty="0" smtClean="0"/>
          </a:p>
          <a:p>
            <a:endParaRPr lang="pl-PL" sz="4000" dirty="0" smtClean="0"/>
          </a:p>
          <a:p>
            <a:pPr algn="ctr">
              <a:buNone/>
            </a:pPr>
            <a:r>
              <a:rPr lang="pl-PL" sz="4000" dirty="0" smtClean="0"/>
              <a:t>STRACH, </a:t>
            </a:r>
          </a:p>
          <a:p>
            <a:pPr algn="ctr">
              <a:buNone/>
            </a:pPr>
            <a:r>
              <a:rPr lang="pl-PL" sz="4000" dirty="0" smtClean="0"/>
              <a:t>ODRZUCENIE, </a:t>
            </a:r>
          </a:p>
          <a:p>
            <a:pPr algn="ctr">
              <a:buNone/>
            </a:pPr>
            <a:r>
              <a:rPr lang="pl-PL" sz="4000" dirty="0" smtClean="0"/>
              <a:t>WYROK</a:t>
            </a:r>
            <a:endParaRPr lang="pl-PL" sz="4000" dirty="0"/>
          </a:p>
        </p:txBody>
      </p:sp>
      <p:sp>
        <p:nvSpPr>
          <p:cNvPr id="6" name="Prostokąt 5"/>
          <p:cNvSpPr/>
          <p:nvPr/>
        </p:nvSpPr>
        <p:spPr>
          <a:xfrm>
            <a:off x="5561856" y="2276872"/>
            <a:ext cx="35821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pl-PL" sz="4000" dirty="0" smtClean="0"/>
              <a:t>WYZWANIE, 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pl-PL" sz="4000" dirty="0" smtClean="0"/>
              <a:t>ZADANIE, 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pl-PL" sz="4000" dirty="0" smtClean="0"/>
              <a:t>SPRAWDZIAŃ SIŁ, MOTYWACJA</a:t>
            </a:r>
            <a:endParaRPr lang="pl-PL" sz="4000" dirty="0"/>
          </a:p>
        </p:txBody>
      </p:sp>
      <p:sp>
        <p:nvSpPr>
          <p:cNvPr id="7" name="Strzałka w lewo i prawo 6"/>
          <p:cNvSpPr/>
          <p:nvPr/>
        </p:nvSpPr>
        <p:spPr>
          <a:xfrm>
            <a:off x="3203848" y="2636912"/>
            <a:ext cx="2664296" cy="12961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899592" y="476672"/>
            <a:ext cx="1713384" cy="121014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50%</a:t>
            </a:r>
            <a:endParaRPr kumimoji="0" lang="pl-PL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CIAŁO I UMYSŁ</a:t>
            </a:r>
            <a:endParaRPr lang="pl-PL" b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,,Nie możliwe jest oddzielanie zdrowia ciała od zdrowia umysłu” </a:t>
            </a:r>
            <a:r>
              <a:rPr lang="pl-P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(Księga Hioba)</a:t>
            </a:r>
            <a:endParaRPr lang="pl-PL" sz="1200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Jeśli emocja nie znajdzie ujścia w zewnętrznej aktywności ciała lub w odpowiednim działaniu umysłu, to odbije się na narządach wewnętrznych psując ich funkcję.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858218"/>
          </a:xfrm>
        </p:spPr>
        <p:txBody>
          <a:bodyPr>
            <a:normAutofit/>
          </a:bodyPr>
          <a:lstStyle/>
          <a:p>
            <a:pPr algn="ctr"/>
            <a:r>
              <a:rPr lang="pl-PL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,,To nie wydarzenia nas smucą, ale sposób w jaki je widzimy”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2530" name="Picture 2" descr="Znalezione obrazy dla zapytania emoc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587295" cy="395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ABCD emocji</a:t>
            </a:r>
            <a:endParaRPr lang="pl-PL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301608" cy="46699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3600" b="1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pl-PL" sz="3600" dirty="0" smtClean="0"/>
              <a:t> Aktywujące wydarzenie</a:t>
            </a:r>
          </a:p>
          <a:p>
            <a:pPr>
              <a:lnSpc>
                <a:spcPct val="150000"/>
              </a:lnSpc>
              <a:buNone/>
            </a:pPr>
            <a:r>
              <a:rPr lang="pl-PL" sz="3600" b="1" dirty="0" smtClean="0">
                <a:solidFill>
                  <a:schemeClr val="bg2">
                    <a:lumMod val="10000"/>
                  </a:schemeClr>
                </a:solidFill>
              </a:rPr>
              <a:t>B</a:t>
            </a:r>
            <a:r>
              <a:rPr lang="pl-PL" sz="3600" b="1" dirty="0" smtClean="0"/>
              <a:t> </a:t>
            </a:r>
            <a:r>
              <a:rPr lang="pl-PL" sz="3600" dirty="0" smtClean="0"/>
              <a:t>Twoje szczere myśli, przekonania i postawy względem tego wydarzenia</a:t>
            </a:r>
            <a:endParaRPr lang="pl-PL" sz="3600" b="1" dirty="0" smtClean="0"/>
          </a:p>
          <a:p>
            <a:pPr>
              <a:lnSpc>
                <a:spcPct val="150000"/>
              </a:lnSpc>
              <a:buNone/>
            </a:pPr>
            <a:r>
              <a:rPr lang="pl-PL" sz="3600" b="1" dirty="0" smtClean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pl-PL" sz="3600" b="1" dirty="0" smtClean="0"/>
              <a:t> </a:t>
            </a:r>
            <a:r>
              <a:rPr lang="pl-PL" sz="3600" dirty="0" smtClean="0"/>
              <a:t>Uczucia, których doświadczyłeś w wyniku Twoich myśli, przekonań, postaw</a:t>
            </a:r>
          </a:p>
          <a:p>
            <a:pPr>
              <a:lnSpc>
                <a:spcPct val="150000"/>
              </a:lnSpc>
              <a:buNone/>
            </a:pPr>
            <a:r>
              <a:rPr lang="pl-PL" sz="3600" b="1" dirty="0" smtClean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pl-PL" sz="3600" b="1" dirty="0" smtClean="0"/>
              <a:t> </a:t>
            </a:r>
            <a:r>
              <a:rPr lang="pl-PL" sz="3600" dirty="0" smtClean="0"/>
              <a:t>Działania, jakie podejmujesz pod wpływem odczuwanych emocji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załka w prawo 9"/>
          <p:cNvSpPr/>
          <p:nvPr/>
        </p:nvSpPr>
        <p:spPr>
          <a:xfrm rot="19706884">
            <a:off x="2003442" y="2083016"/>
            <a:ext cx="1400806" cy="761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Mechanizm błędnego koła myślenia</a:t>
            </a:r>
            <a:endParaRPr lang="pl-PL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419872" y="1700808"/>
            <a:ext cx="2808312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3200" b="1" dirty="0" smtClean="0">
                <a:solidFill>
                  <a:schemeClr val="bg2">
                    <a:lumMod val="10000"/>
                  </a:schemeClr>
                </a:solidFill>
              </a:rPr>
              <a:t>Mam raka </a:t>
            </a:r>
            <a:endParaRPr lang="pl-PL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012160" y="2564904"/>
            <a:ext cx="2808312" cy="6480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</a:rPr>
              <a:t>To koniec, przecież to już wyrok, jestem beznadziejny</a:t>
            </a: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059832" y="5085184"/>
            <a:ext cx="2808312" cy="6480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l-PL" sz="2800" b="1" noProof="0" dirty="0" smtClean="0">
                <a:solidFill>
                  <a:schemeClr val="bg2">
                    <a:lumMod val="10000"/>
                  </a:schemeClr>
                </a:solidFill>
              </a:rPr>
              <a:t>Smutek, złość, gniew, rozgoryczenie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79512" y="2420888"/>
            <a:ext cx="2808312" cy="6480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Izolacja</a:t>
            </a: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innych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l-PL" sz="2800" b="1" baseline="0" dirty="0" smtClean="0">
                <a:solidFill>
                  <a:schemeClr val="bg2">
                    <a:lumMod val="10000"/>
                  </a:schemeClr>
                </a:solidFill>
              </a:rPr>
              <a:t>- Bunt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Odrzucenie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pomocy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trzałka w prawo 6"/>
          <p:cNvSpPr/>
          <p:nvPr/>
        </p:nvSpPr>
        <p:spPr>
          <a:xfrm rot="1892842">
            <a:off x="5190362" y="2032540"/>
            <a:ext cx="15121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 rot="7794519">
            <a:off x="5712524" y="4718203"/>
            <a:ext cx="15121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13396305">
            <a:off x="1926276" y="4837908"/>
            <a:ext cx="15121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Niestandardowy 3">
      <a:dk1>
        <a:srgbClr val="0070C0"/>
      </a:dk1>
      <a:lt1>
        <a:sysClr val="window" lastClr="FFFFFF"/>
      </a:lt1>
      <a:dk2>
        <a:srgbClr val="A2E3FE"/>
      </a:dk2>
      <a:lt2>
        <a:srgbClr val="D2D2D2"/>
      </a:lt2>
      <a:accent1>
        <a:srgbClr val="5ECFFB"/>
      </a:accent1>
      <a:accent2>
        <a:srgbClr val="D0F1FE"/>
      </a:accent2>
      <a:accent3>
        <a:srgbClr val="A5A5A5"/>
      </a:accent3>
      <a:accent4>
        <a:srgbClr val="A5A5A5"/>
      </a:accent4>
      <a:accent5>
        <a:srgbClr val="005390"/>
      </a:accent5>
      <a:accent6>
        <a:srgbClr val="FF0000"/>
      </a:accent6>
      <a:hlink>
        <a:srgbClr val="17BBFD"/>
      </a:hlink>
      <a:folHlink>
        <a:srgbClr val="000000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604</TotalTime>
  <Words>446</Words>
  <Application>Microsoft Office PowerPoint</Application>
  <PresentationFormat>Pokaz na ekranie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Kapitał</vt:lpstr>
      <vt:lpstr>,,Zostań ogrodnikiem własnego umysłu”</vt:lpstr>
      <vt:lpstr>Choroba onkologiczna</vt:lpstr>
      <vt:lpstr>Choroba onkologiczna</vt:lpstr>
      <vt:lpstr>Slajd 4</vt:lpstr>
      <vt:lpstr>50%</vt:lpstr>
      <vt:lpstr>CIAŁO I UMYSŁ</vt:lpstr>
      <vt:lpstr>,,To nie wydarzenia nas smucą, ale sposób w jaki je widzimy”</vt:lpstr>
      <vt:lpstr>ABCD emocji</vt:lpstr>
      <vt:lpstr>Mechanizm błędnego koła myślenia</vt:lpstr>
      <vt:lpstr>Mechanizm błędnego koła myślenia</vt:lpstr>
      <vt:lpstr>Slajd 11</vt:lpstr>
      <vt:lpstr>5 ZASAD  ZDROWEGO MYŚLENIA  (Terapia Simontonowska)</vt:lpstr>
      <vt:lpstr>Slajd 13</vt:lpstr>
      <vt:lpstr>Trzy motywatory </vt:lpstr>
      <vt:lpstr>,,Zabójcy” motywacji</vt:lpstr>
      <vt:lpstr>Slajd 16</vt:lpstr>
      <vt:lpstr>Co sprzyja chorobie, pogłębianiu choroby?</vt:lpstr>
      <vt:lpstr>Co sprzyja zdrowiu?</vt:lpstr>
      <vt:lpstr>Slajd 19</vt:lpstr>
      <vt:lpstr>`</vt:lpstr>
      <vt:lpstr>Dziękuję za uwagę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64</cp:revision>
  <dcterms:created xsi:type="dcterms:W3CDTF">2017-07-26T13:44:58Z</dcterms:created>
  <dcterms:modified xsi:type="dcterms:W3CDTF">2017-07-27T10:48:53Z</dcterms:modified>
</cp:coreProperties>
</file>